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3"/>
    <p:sldId id="287" r:id="rId4"/>
    <p:sldId id="288" r:id="rId5"/>
    <p:sldId id="298" r:id="rId6"/>
    <p:sldId id="289" r:id="rId7"/>
    <p:sldId id="290" r:id="rId8"/>
    <p:sldId id="279" r:id="rId9"/>
    <p:sldId id="291" r:id="rId10"/>
    <p:sldId id="292" r:id="rId11"/>
    <p:sldId id="293" r:id="rId12"/>
    <p:sldId id="270" r:id="rId13"/>
    <p:sldId id="294" r:id="rId14"/>
    <p:sldId id="295" r:id="rId15"/>
    <p:sldId id="272" r:id="rId16"/>
    <p:sldId id="296" r:id="rId17"/>
    <p:sldId id="297" r:id="rId18"/>
    <p:sldId id="274" r:id="rId19"/>
    <p:sldId id="275" r:id="rId20"/>
  </p:sldIdLst>
  <p:sldSz cx="18288000" cy="10287000"/>
  <p:notesSz cx="6858000" cy="9144000"/>
  <p:embeddedFontLst>
    <p:embeddedFont>
      <p:font typeface="Aharoni CLM Bold" panose="02010600030101010101" charset="-122"/>
      <p:regular r:id="rId24"/>
    </p:embeddedFont>
    <p:embeddedFont>
      <p:font typeface="Bahnschrift Condensed" panose="020B0502040204020203" pitchFamily="34" charset="0"/>
      <p:regular r:id="rId25"/>
    </p:embeddedFont>
    <p:embeddedFont>
      <p:font typeface="Arial Rounded MT Bold" panose="020F0704030504030204" pitchFamily="34" charset="0"/>
      <p:regular r:id="rId26"/>
    </p:embeddedFont>
    <p:embeddedFont>
      <p:font typeface="Aharoni CLM Bold" panose="02010600030101010101" charset="-79"/>
      <p:regular r:id="rId27"/>
    </p:embeddedFont>
    <p:embeddedFont>
      <p:font typeface="仿宋" panose="02010609060101010101" pitchFamily="49" charset="-122"/>
      <p:regular r:id="rId28"/>
    </p:embeddedFont>
    <p:embeddedFont>
      <p:font typeface="Calibri" panose="020F0502020204030204" charset="0"/>
      <p:regular r:id="rId29"/>
      <p:bold r:id="rId30"/>
      <p:italic r:id="rId31"/>
      <p:boldItalic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8C"/>
    <a:srgbClr val="004183"/>
    <a:srgbClr val="004789"/>
    <a:srgbClr val="00488A"/>
    <a:srgbClr val="004281"/>
    <a:srgbClr val="004081"/>
    <a:srgbClr val="003070"/>
    <a:srgbClr val="004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140" y="56"/>
      </p:cViewPr>
      <p:guideLst>
        <p:guide orient="horz" pos="219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2.xml"/><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82778"/>
            <a:ext cx="18288000" cy="8475522"/>
            <a:chOff x="0" y="0"/>
            <a:chExt cx="24384000" cy="11300695"/>
          </a:xfrm>
        </p:grpSpPr>
        <p:sp>
          <p:nvSpPr>
            <p:cNvPr id="3" name="AutoShape 3"/>
            <p:cNvSpPr/>
            <p:nvPr/>
          </p:nvSpPr>
          <p:spPr>
            <a:xfrm>
              <a:off x="0" y="1526326"/>
              <a:ext cx="24384000" cy="7803544"/>
            </a:xfrm>
            <a:prstGeom prst="rect">
              <a:avLst/>
            </a:prstGeom>
            <a:solidFill>
              <a:srgbClr val="00478B"/>
            </a:solidFill>
          </p:spPr>
        </p:sp>
        <p:sp>
          <p:nvSpPr>
            <p:cNvPr id="4" name="AutoShape 4"/>
            <p:cNvSpPr/>
            <p:nvPr/>
          </p:nvSpPr>
          <p:spPr>
            <a:xfrm>
              <a:off x="0" y="9329870"/>
              <a:ext cx="24384000" cy="447725"/>
            </a:xfrm>
            <a:prstGeom prst="rect">
              <a:avLst/>
            </a:prstGeom>
            <a:solidFill>
              <a:srgbClr val="FFFFFF"/>
            </a:solidFill>
          </p:spPr>
        </p:sp>
        <p:pic>
          <p:nvPicPr>
            <p:cNvPr id="5" name="Picture 5"/>
            <p:cNvPicPr>
              <a:picLocks noChangeAspect="1"/>
            </p:cNvPicPr>
            <p:nvPr/>
          </p:nvPicPr>
          <p:blipFill>
            <a:blip r:embed="rId1">
              <a:alphaModFix amt="25000"/>
            </a:blip>
            <a:srcRect t="60877"/>
            <a:stretch>
              <a:fillRect/>
            </a:stretch>
          </p:blipFill>
          <p:spPr>
            <a:xfrm>
              <a:off x="0" y="9774370"/>
              <a:ext cx="24384000" cy="1526326"/>
            </a:xfrm>
            <a:prstGeom prst="rect">
              <a:avLst/>
            </a:prstGeom>
          </p:spPr>
        </p:pic>
        <p:pic>
          <p:nvPicPr>
            <p:cNvPr id="6" name="Picture 6"/>
            <p:cNvPicPr>
              <a:picLocks noChangeAspect="1"/>
            </p:cNvPicPr>
            <p:nvPr/>
          </p:nvPicPr>
          <p:blipFill>
            <a:blip r:embed="rId1">
              <a:alphaModFix amt="9999"/>
            </a:blip>
            <a:srcRect t="60877"/>
            <a:stretch>
              <a:fillRect/>
            </a:stretch>
          </p:blipFill>
          <p:spPr>
            <a:xfrm rot="-10800000">
              <a:off x="0" y="0"/>
              <a:ext cx="24384000" cy="1526326"/>
            </a:xfrm>
            <a:prstGeom prst="rect">
              <a:avLst/>
            </a:prstGeom>
          </p:spPr>
        </p:pic>
      </p:grpSp>
      <p:grpSp>
        <p:nvGrpSpPr>
          <p:cNvPr id="7" name="Group 7"/>
          <p:cNvGrpSpPr/>
          <p:nvPr/>
        </p:nvGrpSpPr>
        <p:grpSpPr>
          <a:xfrm>
            <a:off x="2004539" y="1591729"/>
            <a:ext cx="3867418" cy="5238646"/>
            <a:chOff x="0" y="0"/>
            <a:chExt cx="635000" cy="860145"/>
          </a:xfrm>
        </p:grpSpPr>
        <p:sp>
          <p:nvSpPr>
            <p:cNvPr id="8" name="Freeform 8"/>
            <p:cNvSpPr/>
            <p:nvPr/>
          </p:nvSpPr>
          <p:spPr>
            <a:xfrm>
              <a:off x="0" y="0"/>
              <a:ext cx="635000" cy="860145"/>
            </a:xfrm>
            <a:custGeom>
              <a:avLst/>
              <a:gdLst/>
              <a:ahLst/>
              <a:cxnLst/>
              <a:rect l="l" t="t" r="r" b="b"/>
              <a:pathLst>
                <a:path w="635000" h="860145">
                  <a:moveTo>
                    <a:pt x="635000" y="0"/>
                  </a:moveTo>
                  <a:lnTo>
                    <a:pt x="635000" y="745845"/>
                  </a:lnTo>
                  <a:lnTo>
                    <a:pt x="317500" y="860145"/>
                  </a:lnTo>
                  <a:lnTo>
                    <a:pt x="0" y="745845"/>
                  </a:lnTo>
                  <a:lnTo>
                    <a:pt x="0" y="0"/>
                  </a:lnTo>
                  <a:lnTo>
                    <a:pt x="635000" y="0"/>
                  </a:lnTo>
                  <a:close/>
                </a:path>
              </a:pathLst>
            </a:custGeom>
            <a:solidFill>
              <a:srgbClr val="FFFFFF"/>
            </a:solidFill>
          </p:spPr>
        </p:sp>
        <p:sp>
          <p:nvSpPr>
            <p:cNvPr id="9" name="TextBox 9"/>
            <p:cNvSpPr txBox="1"/>
            <p:nvPr/>
          </p:nvSpPr>
          <p:spPr>
            <a:xfrm>
              <a:off x="0" y="-104775"/>
              <a:ext cx="635000" cy="803275"/>
            </a:xfrm>
            <a:prstGeom prst="rect">
              <a:avLst/>
            </a:prstGeom>
          </p:spPr>
          <p:txBody>
            <a:bodyPr lIns="50800" tIns="50800" rIns="50800" bIns="50800" rtlCol="0" anchor="ctr"/>
            <a:lstStyle/>
            <a:p>
              <a:pPr algn="ctr">
                <a:lnSpc>
                  <a:spcPts val="4005"/>
                </a:lnSpc>
              </a:pPr>
            </a:p>
          </p:txBody>
        </p:sp>
      </p:grpSp>
      <p:grpSp>
        <p:nvGrpSpPr>
          <p:cNvPr id="18" name="Group 18"/>
          <p:cNvGrpSpPr/>
          <p:nvPr/>
        </p:nvGrpSpPr>
        <p:grpSpPr>
          <a:xfrm>
            <a:off x="5871957" y="1591729"/>
            <a:ext cx="336332" cy="335794"/>
            <a:chOff x="0" y="0"/>
            <a:chExt cx="6350000" cy="6339840"/>
          </a:xfrm>
        </p:grpSpPr>
        <p:sp>
          <p:nvSpPr>
            <p:cNvPr id="19" name="Freeform 1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6A6A6"/>
            </a:solidFill>
          </p:spPr>
        </p:sp>
      </p:grpSp>
      <p:grpSp>
        <p:nvGrpSpPr>
          <p:cNvPr id="20" name="Group 20"/>
          <p:cNvGrpSpPr/>
          <p:nvPr/>
        </p:nvGrpSpPr>
        <p:grpSpPr>
          <a:xfrm>
            <a:off x="7179773" y="3205941"/>
            <a:ext cx="10587585" cy="2800778"/>
            <a:chOff x="-20715" y="-57150"/>
            <a:chExt cx="14116780" cy="3734371"/>
          </a:xfrm>
        </p:grpSpPr>
        <p:sp>
          <p:nvSpPr>
            <p:cNvPr id="21" name="TextBox 21"/>
            <p:cNvSpPr txBox="1"/>
            <p:nvPr/>
          </p:nvSpPr>
          <p:spPr>
            <a:xfrm>
              <a:off x="-20715" y="2446029"/>
              <a:ext cx="14070665" cy="1231192"/>
            </a:xfrm>
            <a:prstGeom prst="rect">
              <a:avLst/>
            </a:prstGeom>
          </p:spPr>
          <p:txBody>
            <a:bodyPr lIns="0" tIns="0" rIns="0" bIns="0" rtlCol="0" anchor="t">
              <a:spAutoFit/>
            </a:bodyPr>
            <a:lstStyle/>
            <a:p>
              <a:pPr>
                <a:lnSpc>
                  <a:spcPts val="7680"/>
                </a:lnSpc>
              </a:pPr>
              <a:r>
                <a:rPr lang="en-US" altLang="zh-CN" sz="5400" dirty="0">
                  <a:solidFill>
                    <a:schemeClr val="bg1">
                      <a:lumMod val="95000"/>
                    </a:schemeClr>
                  </a:solidFill>
                  <a:latin typeface="Times New Roman" panose="02020603050405020304" pitchFamily="18" charset="0"/>
                  <a:cs typeface="Times New Roman" panose="02020603050405020304" pitchFamily="18" charset="0"/>
                </a:rPr>
                <a:t>Garbage Classifier based on Resnet50</a:t>
              </a:r>
              <a:endParaRPr lang="en-US" sz="5400" spc="600" dirty="0">
                <a:solidFill>
                  <a:srgbClr val="FFFFFF"/>
                </a:solidFill>
                <a:latin typeface="Times New Roman" panose="02020603050405020304" pitchFamily="18" charset="0"/>
                <a:ea typeface="思源黑体-粗体 Bold"/>
                <a:cs typeface="Times New Roman" panose="02020603050405020304" pitchFamily="18" charset="0"/>
              </a:endParaRPr>
            </a:p>
          </p:txBody>
        </p:sp>
        <p:sp>
          <p:nvSpPr>
            <p:cNvPr id="22" name="TextBox 22"/>
            <p:cNvSpPr txBox="1"/>
            <p:nvPr/>
          </p:nvSpPr>
          <p:spPr>
            <a:xfrm>
              <a:off x="0" y="-57150"/>
              <a:ext cx="14096065" cy="1675978"/>
            </a:xfrm>
            <a:prstGeom prst="rect">
              <a:avLst/>
            </a:prstGeom>
          </p:spPr>
          <p:txBody>
            <a:bodyPr lIns="0" tIns="0" rIns="0" bIns="0" rtlCol="0" anchor="t">
              <a:spAutoFit/>
            </a:bodyPr>
            <a:lstStyle/>
            <a:p>
              <a:pPr>
                <a:lnSpc>
                  <a:spcPts val="10240"/>
                </a:lnSpc>
              </a:pPr>
              <a:r>
                <a:rPr lang="en-US" sz="8000" spc="799" dirty="0">
                  <a:solidFill>
                    <a:srgbClr val="FFFFFF"/>
                  </a:solidFill>
                  <a:latin typeface="Times New Roman" panose="02020603050405020304" pitchFamily="18" charset="0"/>
                  <a:ea typeface="思源黑体-粗体 Bold"/>
                  <a:cs typeface="Times New Roman" panose="02020603050405020304" pitchFamily="18" charset="0"/>
                </a:rPr>
                <a:t>Graduation Reply</a:t>
              </a:r>
              <a:endParaRPr lang="en-US" sz="8000" spc="799" dirty="0">
                <a:solidFill>
                  <a:srgbClr val="FFFFFF"/>
                </a:solidFill>
                <a:latin typeface="Times New Roman" panose="02020603050405020304" pitchFamily="18" charset="0"/>
                <a:ea typeface="思源黑体-粗体 Bold"/>
                <a:cs typeface="Times New Roman" panose="02020603050405020304" pitchFamily="18" charset="0"/>
              </a:endParaRPr>
            </a:p>
          </p:txBody>
        </p:sp>
      </p:grpSp>
      <p:sp>
        <p:nvSpPr>
          <p:cNvPr id="24" name="TextBox 24"/>
          <p:cNvSpPr txBox="1"/>
          <p:nvPr/>
        </p:nvSpPr>
        <p:spPr>
          <a:xfrm>
            <a:off x="1028700" y="8954760"/>
            <a:ext cx="16230600" cy="876843"/>
          </a:xfrm>
          <a:prstGeom prst="rect">
            <a:avLst/>
          </a:prstGeom>
        </p:spPr>
        <p:txBody>
          <a:bodyPr lIns="0" tIns="0" rIns="0" bIns="0" rtlCol="0" anchor="t">
            <a:spAutoFit/>
          </a:bodyPr>
          <a:lstStyle/>
          <a:p>
            <a:pPr algn="ctr">
              <a:lnSpc>
                <a:spcPts val="3455"/>
              </a:lnSpc>
            </a:pPr>
            <a:r>
              <a:rPr lang="en-US" sz="2700" spc="269" dirty="0">
                <a:solidFill>
                  <a:srgbClr val="003070"/>
                </a:solidFill>
                <a:ea typeface="思源黑体"/>
              </a:rPr>
              <a:t>          </a:t>
            </a:r>
            <a:r>
              <a:rPr lang="en-US" sz="2700" spc="269" dirty="0" err="1">
                <a:solidFill>
                  <a:srgbClr val="003070"/>
                </a:solidFill>
                <a:latin typeface="Times New Roman" panose="02020603050405020304" pitchFamily="18" charset="0"/>
                <a:ea typeface="思源黑体"/>
                <a:cs typeface="Times New Roman" panose="02020603050405020304" pitchFamily="18" charset="0"/>
              </a:rPr>
              <a:t>STUDENT:Xiaoping</a:t>
            </a:r>
            <a:r>
              <a:rPr lang="zh-CN" altLang="en-US" sz="2700" spc="269" dirty="0">
                <a:solidFill>
                  <a:srgbClr val="003070"/>
                </a:solidFill>
                <a:latin typeface="Times New Roman" panose="02020603050405020304" pitchFamily="18" charset="0"/>
                <a:ea typeface="思源黑体"/>
                <a:cs typeface="Times New Roman" panose="02020603050405020304" pitchFamily="18" charset="0"/>
              </a:rPr>
              <a:t> </a:t>
            </a:r>
            <a:r>
              <a:rPr lang="en-US" altLang="zh-CN" sz="2700" spc="269" dirty="0">
                <a:solidFill>
                  <a:srgbClr val="003070"/>
                </a:solidFill>
                <a:latin typeface="Times New Roman" panose="02020603050405020304" pitchFamily="18" charset="0"/>
                <a:ea typeface="思源黑体"/>
                <a:cs typeface="Times New Roman" panose="02020603050405020304" pitchFamily="18" charset="0"/>
              </a:rPr>
              <a:t>Shen   </a:t>
            </a:r>
            <a:r>
              <a:rPr lang="en-US" altLang="zh-CN" sz="2700" spc="269" dirty="0" err="1">
                <a:solidFill>
                  <a:srgbClr val="003070"/>
                </a:solidFill>
                <a:latin typeface="Times New Roman" panose="02020603050405020304" pitchFamily="18" charset="0"/>
                <a:ea typeface="思源黑体"/>
                <a:cs typeface="Times New Roman" panose="02020603050405020304" pitchFamily="18" charset="0"/>
              </a:rPr>
              <a:t>Wenxuan</a:t>
            </a:r>
            <a:r>
              <a:rPr lang="en-US" altLang="zh-CN" sz="2700" spc="269" dirty="0">
                <a:solidFill>
                  <a:srgbClr val="003070"/>
                </a:solidFill>
                <a:latin typeface="Times New Roman" panose="02020603050405020304" pitchFamily="18" charset="0"/>
                <a:ea typeface="思源黑体"/>
                <a:cs typeface="Times New Roman" panose="02020603050405020304" pitchFamily="18" charset="0"/>
              </a:rPr>
              <a:t> Ye  </a:t>
            </a:r>
            <a:r>
              <a:rPr lang="en-US" altLang="zh-CN" sz="2700" spc="269" dirty="0" err="1">
                <a:solidFill>
                  <a:srgbClr val="003070"/>
                </a:solidFill>
                <a:latin typeface="Times New Roman" panose="02020603050405020304" pitchFamily="18" charset="0"/>
                <a:ea typeface="思源黑体"/>
                <a:cs typeface="Times New Roman" panose="02020603050405020304" pitchFamily="18" charset="0"/>
              </a:rPr>
              <a:t>Shiyuan</a:t>
            </a:r>
            <a:r>
              <a:rPr lang="en-US" altLang="zh-CN" sz="2700" spc="269" dirty="0">
                <a:solidFill>
                  <a:srgbClr val="003070"/>
                </a:solidFill>
                <a:latin typeface="Times New Roman" panose="02020603050405020304" pitchFamily="18" charset="0"/>
                <a:ea typeface="思源黑体"/>
                <a:cs typeface="Times New Roman" panose="02020603050405020304" pitchFamily="18" charset="0"/>
              </a:rPr>
              <a:t> Fang </a:t>
            </a:r>
            <a:endParaRPr lang="en-US" altLang="zh-CN" sz="2700" spc="269" dirty="0">
              <a:solidFill>
                <a:srgbClr val="003070"/>
              </a:solidFill>
              <a:latin typeface="Times New Roman" panose="02020603050405020304" pitchFamily="18" charset="0"/>
              <a:ea typeface="思源黑体"/>
              <a:cs typeface="Times New Roman" panose="02020603050405020304" pitchFamily="18" charset="0"/>
            </a:endParaRPr>
          </a:p>
          <a:p>
            <a:pPr algn="ctr">
              <a:lnSpc>
                <a:spcPts val="3455"/>
              </a:lnSpc>
            </a:pPr>
            <a:r>
              <a:rPr lang="en-US" altLang="zh-CN" sz="2700" spc="269" dirty="0">
                <a:solidFill>
                  <a:srgbClr val="003070"/>
                </a:solidFill>
                <a:latin typeface="Times New Roman" panose="02020603050405020304" pitchFamily="18" charset="0"/>
                <a:ea typeface="思源黑体"/>
                <a:cs typeface="Times New Roman" panose="02020603050405020304" pitchFamily="18" charset="0"/>
              </a:rPr>
              <a:t>                      </a:t>
            </a:r>
            <a:r>
              <a:rPr lang="en-US" altLang="zh-CN" sz="2700" spc="269" dirty="0" err="1">
                <a:solidFill>
                  <a:srgbClr val="003070"/>
                </a:solidFill>
                <a:latin typeface="Times New Roman" panose="02020603050405020304" pitchFamily="18" charset="0"/>
                <a:ea typeface="思源黑体"/>
                <a:cs typeface="Times New Roman" panose="02020603050405020304" pitchFamily="18" charset="0"/>
              </a:rPr>
              <a:t>Yijin</a:t>
            </a:r>
            <a:r>
              <a:rPr lang="en-US" altLang="zh-CN" sz="2700" spc="269" dirty="0">
                <a:solidFill>
                  <a:srgbClr val="003070"/>
                </a:solidFill>
                <a:latin typeface="Times New Roman" panose="02020603050405020304" pitchFamily="18" charset="0"/>
                <a:ea typeface="思源黑体"/>
                <a:cs typeface="Times New Roman" panose="02020603050405020304" pitchFamily="18" charset="0"/>
              </a:rPr>
              <a:t> Huang       </a:t>
            </a:r>
            <a:r>
              <a:rPr lang="en-US" altLang="zh-CN" sz="2700" spc="269" dirty="0" err="1">
                <a:solidFill>
                  <a:srgbClr val="003070"/>
                </a:solidFill>
                <a:latin typeface="Times New Roman" panose="02020603050405020304" pitchFamily="18" charset="0"/>
                <a:ea typeface="思源黑体"/>
                <a:cs typeface="Times New Roman" panose="02020603050405020304" pitchFamily="18" charset="0"/>
              </a:rPr>
              <a:t>Shangzhi</a:t>
            </a:r>
            <a:r>
              <a:rPr lang="en-US" altLang="zh-CN" sz="2700" spc="269" dirty="0">
                <a:solidFill>
                  <a:srgbClr val="003070"/>
                </a:solidFill>
                <a:latin typeface="Times New Roman" panose="02020603050405020304" pitchFamily="18" charset="0"/>
                <a:ea typeface="思源黑体"/>
                <a:cs typeface="Times New Roman" panose="02020603050405020304" pitchFamily="18" charset="0"/>
              </a:rPr>
              <a:t> Liu  </a:t>
            </a:r>
            <a:r>
              <a:rPr lang="en-US" altLang="zh-CN" sz="2700" spc="269" dirty="0" err="1">
                <a:solidFill>
                  <a:srgbClr val="003070"/>
                </a:solidFill>
                <a:latin typeface="Times New Roman" panose="02020603050405020304" pitchFamily="18" charset="0"/>
                <a:ea typeface="思源黑体"/>
                <a:cs typeface="Times New Roman" panose="02020603050405020304" pitchFamily="18" charset="0"/>
              </a:rPr>
              <a:t>Tailin</a:t>
            </a:r>
            <a:r>
              <a:rPr lang="en-US" altLang="zh-CN" sz="2700" spc="269" dirty="0">
                <a:solidFill>
                  <a:srgbClr val="003070"/>
                </a:solidFill>
                <a:latin typeface="Times New Roman" panose="02020603050405020304" pitchFamily="18" charset="0"/>
                <a:ea typeface="思源黑体"/>
                <a:cs typeface="Times New Roman" panose="02020603050405020304" pitchFamily="18" charset="0"/>
              </a:rPr>
              <a:t> Song  </a:t>
            </a:r>
            <a:endParaRPr lang="en-US" sz="2700" spc="269" dirty="0">
              <a:solidFill>
                <a:srgbClr val="003070"/>
              </a:solidFill>
              <a:latin typeface="Times New Roman" panose="02020603050405020304" pitchFamily="18" charset="0"/>
              <a:ea typeface="思源黑体"/>
              <a:cs typeface="Times New Roman" panose="02020603050405020304" pitchFamily="18" charset="0"/>
            </a:endParaRPr>
          </a:p>
        </p:txBody>
      </p:sp>
      <p:pic>
        <p:nvPicPr>
          <p:cNvPr id="25" name="图片 24"/>
          <p:cNvPicPr>
            <a:picLocks noChangeAspect="1"/>
          </p:cNvPicPr>
          <p:nvPr/>
        </p:nvPicPr>
        <p:blipFill>
          <a:blip r:embed="rId2"/>
          <a:stretch>
            <a:fillRect/>
          </a:stretch>
        </p:blipFill>
        <p:spPr>
          <a:xfrm>
            <a:off x="1994872" y="3293040"/>
            <a:ext cx="3886752" cy="1836023"/>
          </a:xfrm>
          <a:prstGeom prst="rect">
            <a:avLst/>
          </a:prstGeom>
          <a:solidFill>
            <a:srgbClr val="003070"/>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0"/>
            <a:ext cx="3970426" cy="10287000"/>
            <a:chOff x="0" y="0"/>
            <a:chExt cx="5293901" cy="13716000"/>
          </a:xfrm>
        </p:grpSpPr>
        <p:sp>
          <p:nvSpPr>
            <p:cNvPr id="3" name="AutoShape 3"/>
            <p:cNvSpPr/>
            <p:nvPr/>
          </p:nvSpPr>
          <p:spPr>
            <a:xfrm>
              <a:off x="238247" y="0"/>
              <a:ext cx="4463011" cy="13716000"/>
            </a:xfrm>
            <a:prstGeom prst="rect">
              <a:avLst/>
            </a:prstGeom>
            <a:solidFill>
              <a:srgbClr val="004281"/>
            </a:solidFill>
          </p:spPr>
        </p:sp>
        <p:sp>
          <p:nvSpPr>
            <p:cNvPr id="4" name="AutoShape 4"/>
            <p:cNvSpPr/>
            <p:nvPr/>
          </p:nvSpPr>
          <p:spPr>
            <a:xfrm>
              <a:off x="862360" y="10894125"/>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9672713"/>
              <a:ext cx="3214783" cy="0"/>
            </a:xfrm>
            <a:prstGeom prst="line">
              <a:avLst/>
            </a:prstGeom>
            <a:ln w="12700" cap="flat">
              <a:solidFill>
                <a:srgbClr val="FFFFFF"/>
              </a:solidFill>
              <a:prstDash val="solid"/>
              <a:headEnd type="none" w="sm" len="sm"/>
              <a:tailEnd type="none" w="sm" len="sm"/>
            </a:ln>
          </p:spPr>
        </p:sp>
        <p:grpSp>
          <p:nvGrpSpPr>
            <p:cNvPr id="6" name="Group 6"/>
            <p:cNvGrpSpPr/>
            <p:nvPr/>
          </p:nvGrpSpPr>
          <p:grpSpPr>
            <a:xfrm>
              <a:off x="0" y="8382001"/>
              <a:ext cx="5293901" cy="1459520"/>
              <a:chOff x="0" y="2567313"/>
              <a:chExt cx="9867086" cy="2720340"/>
            </a:xfrm>
          </p:grpSpPr>
          <p:sp>
            <p:nvSpPr>
              <p:cNvPr id="7" name="Freeform 7"/>
              <p:cNvSpPr/>
              <p:nvPr/>
            </p:nvSpPr>
            <p:spPr>
              <a:xfrm>
                <a:off x="0" y="2567313"/>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8" name="Freeform 8"/>
              <p:cNvSpPr/>
              <p:nvPr/>
            </p:nvSpPr>
            <p:spPr>
              <a:xfrm>
                <a:off x="43617" y="3018163"/>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7" name="AutoShape 17"/>
          <p:cNvSpPr/>
          <p:nvPr/>
        </p:nvSpPr>
        <p:spPr>
          <a:xfrm>
            <a:off x="4983268" y="1562100"/>
            <a:ext cx="12228407" cy="0"/>
          </a:xfrm>
          <a:prstGeom prst="line">
            <a:avLst/>
          </a:prstGeom>
          <a:ln w="19050" cap="flat">
            <a:solidFill>
              <a:srgbClr val="003070"/>
            </a:solidFill>
            <a:prstDash val="solid"/>
            <a:headEnd type="none" w="sm" len="sm"/>
            <a:tailEnd type="none" w="sm" len="sm"/>
          </a:ln>
        </p:spPr>
      </p:sp>
      <p:sp>
        <p:nvSpPr>
          <p:cNvPr id="22" name="TextBox 22"/>
          <p:cNvSpPr txBox="1"/>
          <p:nvPr/>
        </p:nvSpPr>
        <p:spPr>
          <a:xfrm>
            <a:off x="745828" y="5723722"/>
            <a:ext cx="3165472" cy="447174"/>
          </a:xfrm>
          <a:prstGeom prst="rect">
            <a:avLst/>
          </a:prstGeom>
        </p:spPr>
        <p:txBody>
          <a:bodyPr lIns="0" tIns="0" rIns="0" bIns="0" rtlCol="0" anchor="t">
            <a:spAutoFit/>
          </a:bodyPr>
          <a:lstStyle/>
          <a:p>
            <a:pPr>
              <a:lnSpc>
                <a:spcPts val="4095"/>
              </a:lnSpc>
            </a:pP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source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of</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dataset</a:t>
            </a:r>
            <a:endParaRPr lang="en-US" altLang="zh-CN" sz="2000" spc="320" dirty="0">
              <a:solidFill>
                <a:schemeClr val="bg1">
                  <a:lumMod val="95000"/>
                </a:schemeClr>
              </a:solidFill>
              <a:latin typeface="Bahnschrift Condensed" panose="020B0502040204020203" pitchFamily="34" charset="0"/>
              <a:ea typeface="思源黑体-粗体 Bold"/>
            </a:endParaRPr>
          </a:p>
        </p:txBody>
      </p:sp>
      <p:sp>
        <p:nvSpPr>
          <p:cNvPr id="23" name="TextBox 23"/>
          <p:cNvSpPr txBox="1"/>
          <p:nvPr/>
        </p:nvSpPr>
        <p:spPr>
          <a:xfrm>
            <a:off x="745828" y="5080450"/>
            <a:ext cx="3165472" cy="346249"/>
          </a:xfrm>
          <a:prstGeom prst="rect">
            <a:avLst/>
          </a:prstGeom>
        </p:spPr>
        <p:txBody>
          <a:bodyPr lIns="0" tIns="0" rIns="0" bIns="0" rtlCol="0" anchor="t">
            <a:spAutoFit/>
          </a:bodyPr>
          <a:lstStyle/>
          <a:p>
            <a:pPr algn="ctr">
              <a:lnSpc>
                <a:spcPts val="2695"/>
              </a:lnSpc>
            </a:pPr>
            <a:r>
              <a:rPr lang="en-US" altLang="zh-CN" sz="2400" spc="320" dirty="0">
                <a:solidFill>
                  <a:schemeClr val="bg1"/>
                </a:solidFill>
                <a:latin typeface="Bahnschrift Condensed" panose="020B0502040204020203" pitchFamily="34" charset="0"/>
                <a:ea typeface="思源黑体-粗体 Bold"/>
              </a:rPr>
              <a:t>Background</a:t>
            </a:r>
            <a:endParaRPr lang="en-US" altLang="zh-CN" sz="2800" spc="210" dirty="0">
              <a:solidFill>
                <a:schemeClr val="bg1"/>
              </a:solidFill>
              <a:ea typeface="思源黑体 Bold"/>
            </a:endParaRPr>
          </a:p>
        </p:txBody>
      </p:sp>
      <p:sp>
        <p:nvSpPr>
          <p:cNvPr id="24" name="TextBox 24"/>
          <p:cNvSpPr txBox="1"/>
          <p:nvPr/>
        </p:nvSpPr>
        <p:spPr>
          <a:xfrm>
            <a:off x="815112" y="6643012"/>
            <a:ext cx="3165472" cy="447174"/>
          </a:xfrm>
          <a:prstGeom prst="rect">
            <a:avLst/>
          </a:prstGeom>
        </p:spPr>
        <p:txBody>
          <a:bodyPr lIns="0" tIns="0" rIns="0" bIns="0" rtlCol="0" anchor="t">
            <a:spAutoFit/>
          </a:bodyPr>
          <a:lstStyle/>
          <a:p>
            <a:pPr>
              <a:lnSpc>
                <a:spcPts val="4095"/>
              </a:lnSpc>
            </a:pPr>
            <a:r>
              <a:rPr lang="en-US" altLang="zh-CN" sz="2000" spc="320" dirty="0">
                <a:latin typeface="Bahnschrift Condensed" panose="020B0502040204020203" pitchFamily="34" charset="0"/>
                <a:ea typeface="思源黑体-粗体 Bold"/>
              </a:rPr>
              <a:t>The model used in study</a:t>
            </a:r>
            <a:endParaRPr lang="en-US" altLang="zh-CN" sz="2000" spc="320" dirty="0">
              <a:latin typeface="Bahnschrift Condensed" panose="020B0502040204020203" pitchFamily="34" charset="0"/>
              <a:ea typeface="思源黑体-粗体 Bold"/>
            </a:endParaRPr>
          </a:p>
        </p:txBody>
      </p:sp>
      <p:sp>
        <p:nvSpPr>
          <p:cNvPr id="25" name="TextBox 25"/>
          <p:cNvSpPr txBox="1"/>
          <p:nvPr/>
        </p:nvSpPr>
        <p:spPr>
          <a:xfrm>
            <a:off x="745828" y="7558701"/>
            <a:ext cx="3165472" cy="441916"/>
          </a:xfrm>
          <a:prstGeom prst="rect">
            <a:avLst/>
          </a:prstGeom>
        </p:spPr>
        <p:txBody>
          <a:bodyPr lIns="0" tIns="0" rIns="0" bIns="0" rtlCol="0" anchor="t">
            <a:spAutoFit/>
          </a:bodyPr>
          <a:lstStyle/>
          <a:p>
            <a:pPr>
              <a:lnSpc>
                <a:spcPts val="4095"/>
              </a:lnSpc>
            </a:pPr>
            <a:r>
              <a:rPr lang="en-US" altLang="zh-CN" spc="320" dirty="0">
                <a:solidFill>
                  <a:schemeClr val="bg1"/>
                </a:solidFill>
                <a:latin typeface="Bahnschrift Condensed" panose="020B0502040204020203" pitchFamily="34" charset="0"/>
                <a:ea typeface="思源黑体-粗体 Bold"/>
              </a:rPr>
              <a:t>Model training and testing</a:t>
            </a:r>
            <a:endParaRPr lang="en-US" altLang="zh-CN" spc="320" dirty="0">
              <a:solidFill>
                <a:schemeClr val="bg1"/>
              </a:solidFill>
              <a:latin typeface="Bahnschrift Condensed" panose="020B0502040204020203" pitchFamily="34" charset="0"/>
              <a:ea typeface="思源黑体-粗体 Bold"/>
            </a:endParaRPr>
          </a:p>
        </p:txBody>
      </p:sp>
      <p:sp>
        <p:nvSpPr>
          <p:cNvPr id="26" name="TextBox 26"/>
          <p:cNvSpPr txBox="1"/>
          <p:nvPr/>
        </p:nvSpPr>
        <p:spPr>
          <a:xfrm>
            <a:off x="745828" y="8474760"/>
            <a:ext cx="3165472" cy="447174"/>
          </a:xfrm>
          <a:prstGeom prst="rect">
            <a:avLst/>
          </a:prstGeom>
        </p:spPr>
        <p:txBody>
          <a:bodyPr lIns="0" tIns="0" rIns="0" bIns="0" rtlCol="0" anchor="t">
            <a:spAutoFit/>
          </a:bodyPr>
          <a:lstStyle/>
          <a:p>
            <a:pPr algn="ctr">
              <a:lnSpc>
                <a:spcPts val="409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32" name="TextBox 32"/>
          <p:cNvSpPr txBox="1"/>
          <p:nvPr/>
        </p:nvSpPr>
        <p:spPr>
          <a:xfrm>
            <a:off x="4983268" y="746443"/>
            <a:ext cx="12228407" cy="53803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3. </a:t>
            </a:r>
            <a:r>
              <a:rPr lang="en-US" sz="3500" b="1" spc="350" dirty="0" err="1">
                <a:solidFill>
                  <a:srgbClr val="003070"/>
                </a:solidFill>
                <a:latin typeface="Times New Roman" panose="02020603050405020304" pitchFamily="18" charset="0"/>
                <a:cs typeface="Times New Roman" panose="02020603050405020304" pitchFamily="18" charset="0"/>
              </a:rPr>
              <a:t>ResNet</a:t>
            </a:r>
            <a:endParaRPr lang="en-US" sz="3500" b="1" spc="350" dirty="0">
              <a:solidFill>
                <a:srgbClr val="003070"/>
              </a:solidFill>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nvPicPr>
        <p:blipFill>
          <a:blip r:embed="rId1"/>
          <a:stretch>
            <a:fillRect/>
          </a:stretch>
        </p:blipFill>
        <p:spPr>
          <a:xfrm>
            <a:off x="654935" y="981148"/>
            <a:ext cx="3326883" cy="1571552"/>
          </a:xfrm>
          <a:prstGeom prst="rect">
            <a:avLst/>
          </a:prstGeom>
          <a:solidFill>
            <a:srgbClr val="003070"/>
          </a:solidFill>
        </p:spPr>
      </p:pic>
      <p:sp>
        <p:nvSpPr>
          <p:cNvPr id="21" name="矩形 20"/>
          <p:cNvSpPr/>
          <p:nvPr/>
        </p:nvSpPr>
        <p:spPr>
          <a:xfrm>
            <a:off x="4800600" y="1967558"/>
            <a:ext cx="12411075" cy="1687963"/>
          </a:xfrm>
          <a:prstGeom prst="rect">
            <a:avLst/>
          </a:prstGeom>
        </p:spPr>
        <p:txBody>
          <a:bodyPr wrap="square">
            <a:spAutoFit/>
          </a:bodyPr>
          <a:lstStyle/>
          <a:p>
            <a:pPr indent="457200" algn="just">
              <a:lnSpc>
                <a:spcPct val="150000"/>
              </a:lnSpc>
            </a:pPr>
            <a:r>
              <a:rPr lang="en-US" altLang="zh-CN" sz="2400" b="1" dirty="0">
                <a:solidFill>
                  <a:srgbClr val="121212"/>
                </a:solidFill>
                <a:latin typeface="Times New Roman" panose="02020603050405020304" pitchFamily="18" charset="0"/>
                <a:cs typeface="Times New Roman" panose="02020603050405020304" pitchFamily="18" charset="0"/>
              </a:rPr>
              <a:t>The comparison results of the </a:t>
            </a:r>
            <a:r>
              <a:rPr lang="en-US" altLang="zh-CN" sz="2400" b="1" dirty="0" err="1">
                <a:solidFill>
                  <a:srgbClr val="121212"/>
                </a:solidFill>
                <a:latin typeface="Times New Roman" panose="02020603050405020304" pitchFamily="18" charset="0"/>
                <a:cs typeface="Times New Roman" panose="02020603050405020304" pitchFamily="18" charset="0"/>
              </a:rPr>
              <a:t>ResNet</a:t>
            </a:r>
            <a:r>
              <a:rPr lang="en-US" altLang="zh-CN" sz="2400" b="1" dirty="0">
                <a:solidFill>
                  <a:srgbClr val="121212"/>
                </a:solidFill>
                <a:latin typeface="Times New Roman" panose="02020603050405020304" pitchFamily="18" charset="0"/>
                <a:cs typeface="Times New Roman" panose="02020603050405020304" pitchFamily="18" charset="0"/>
              </a:rPr>
              <a:t> network and other networks on ImageNet are shown in Table 2. It can be seen that the error of ResNet-152 is reduced to 4.49%, and when the ensemble model is used, the error can be reduced to 3.57%.</a:t>
            </a:r>
            <a:endParaRPr lang="zh-CN" altLang="en-US" sz="2400" b="1" dirty="0">
              <a:solidFill>
                <a:srgbClr val="121212"/>
              </a:solidFill>
              <a:latin typeface="Times New Roman" panose="02020603050405020304" pitchFamily="18" charset="0"/>
              <a:cs typeface="Times New Roman" panose="02020603050405020304" pitchFamily="18" charset="0"/>
            </a:endParaRP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462" y="3866208"/>
            <a:ext cx="6961350" cy="4350844"/>
          </a:xfrm>
          <a:prstGeom prst="rect">
            <a:avLst/>
          </a:prstGeom>
        </p:spPr>
      </p:pic>
      <p:sp>
        <p:nvSpPr>
          <p:cNvPr id="28" name="矩形 27"/>
          <p:cNvSpPr/>
          <p:nvPr/>
        </p:nvSpPr>
        <p:spPr>
          <a:xfrm>
            <a:off x="6187539" y="8774430"/>
            <a:ext cx="9819868" cy="823752"/>
          </a:xfrm>
          <a:prstGeom prst="rect">
            <a:avLst/>
          </a:prstGeom>
        </p:spPr>
        <p:txBody>
          <a:bodyPr wrap="none">
            <a:spAutoFit/>
          </a:bodyPr>
          <a:lstStyle/>
          <a:p>
            <a:pPr indent="457200" algn="just">
              <a:lnSpc>
                <a:spcPct val="150000"/>
              </a:lnSpc>
            </a:pPr>
            <a:r>
              <a:rPr lang="zh-CN" altLang="en-US" sz="3200" b="1" dirty="0">
                <a:solidFill>
                  <a:srgbClr val="121212"/>
                </a:solidFill>
                <a:latin typeface="Times New Roman" panose="02020603050405020304" pitchFamily="18" charset="0"/>
                <a:cs typeface="Times New Roman" panose="02020603050405020304" pitchFamily="18" charset="0"/>
              </a:rPr>
              <a:t>Therefore, we choose </a:t>
            </a:r>
            <a:r>
              <a:rPr lang="zh-CN" altLang="en-US" sz="3600" b="1" dirty="0">
                <a:solidFill>
                  <a:srgbClr val="C00000"/>
                </a:solidFill>
                <a:latin typeface="Times New Roman" panose="02020603050405020304" pitchFamily="18" charset="0"/>
                <a:cs typeface="Times New Roman" panose="02020603050405020304" pitchFamily="18" charset="0"/>
              </a:rPr>
              <a:t>ResNet </a:t>
            </a:r>
            <a:r>
              <a:rPr lang="zh-CN" altLang="en-US" sz="3200" b="1" dirty="0">
                <a:solidFill>
                  <a:srgbClr val="121212"/>
                </a:solidFill>
                <a:latin typeface="Times New Roman" panose="02020603050405020304" pitchFamily="18" charset="0"/>
                <a:cs typeface="Times New Roman" panose="02020603050405020304" pitchFamily="18" charset="0"/>
              </a:rPr>
              <a:t>as the network model.</a:t>
            </a:r>
            <a:endParaRPr lang="zh-CN" altLang="en-US" sz="3200" b="1" dirty="0">
              <a:solidFill>
                <a:srgbClr val="121212"/>
              </a:solidFill>
              <a:latin typeface="Times New Roman" panose="02020603050405020304" pitchFamily="18" charset="0"/>
              <a:cs typeface="Times New Roman" panose="02020603050405020304" pitchFamily="18" charset="0"/>
            </a:endParaRPr>
          </a:p>
        </p:txBody>
      </p:sp>
      <p:sp>
        <p:nvSpPr>
          <p:cNvPr id="34" name="AutoShape 7"/>
          <p:cNvSpPr/>
          <p:nvPr/>
        </p:nvSpPr>
        <p:spPr>
          <a:xfrm>
            <a:off x="1123020" y="5524500"/>
            <a:ext cx="2411087" cy="0"/>
          </a:xfrm>
          <a:prstGeom prst="line">
            <a:avLst/>
          </a:prstGeom>
          <a:ln w="12700" cap="flat">
            <a:solidFill>
              <a:srgbClr val="FFFFFF"/>
            </a:solidFill>
            <a:prstDash val="solid"/>
            <a:headEnd type="none" w="sm" len="sm"/>
            <a:tailEnd type="none" w="sm" len="sm"/>
          </a:ln>
        </p:spPr>
      </p:sp>
      <p:sp>
        <p:nvSpPr>
          <p:cNvPr id="35" name="AutoShape 7"/>
          <p:cNvSpPr/>
          <p:nvPr/>
        </p:nvSpPr>
        <p:spPr>
          <a:xfrm>
            <a:off x="1123020" y="6286501"/>
            <a:ext cx="2411087" cy="0"/>
          </a:xfrm>
          <a:prstGeom prst="line">
            <a:avLst/>
          </a:prstGeom>
          <a:ln w="12700" cap="flat">
            <a:solidFill>
              <a:srgbClr val="FFFFFF"/>
            </a:solidFill>
            <a:prstDash val="solid"/>
            <a:headEnd type="none" w="sm" len="sm"/>
            <a:tailEnd type="none" w="sm" len="sm"/>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76249" y="-25684"/>
            <a:ext cx="3952875" cy="10287000"/>
            <a:chOff x="0" y="0"/>
            <a:chExt cx="5270500" cy="13716000"/>
          </a:xfrm>
        </p:grpSpPr>
        <p:sp>
          <p:nvSpPr>
            <p:cNvPr id="5" name="AutoShape 5"/>
            <p:cNvSpPr/>
            <p:nvPr/>
          </p:nvSpPr>
          <p:spPr>
            <a:xfrm>
              <a:off x="238246" y="0"/>
              <a:ext cx="4463011" cy="13716000"/>
            </a:xfrm>
            <a:prstGeom prst="rect">
              <a:avLst/>
            </a:prstGeom>
            <a:solidFill>
              <a:srgbClr val="00488A"/>
            </a:solidFill>
          </p:spPr>
        </p:sp>
        <p:sp>
          <p:nvSpPr>
            <p:cNvPr id="6" name="AutoShape 6"/>
            <p:cNvSpPr/>
            <p:nvPr/>
          </p:nvSpPr>
          <p:spPr>
            <a:xfrm>
              <a:off x="862360" y="8213045"/>
              <a:ext cx="3214783" cy="0"/>
            </a:xfrm>
            <a:prstGeom prst="line">
              <a:avLst/>
            </a:prstGeom>
            <a:ln w="12700" cap="flat">
              <a:solidFill>
                <a:srgbClr val="FFFFFF"/>
              </a:solidFill>
              <a:prstDash val="solid"/>
              <a:headEnd type="none" w="sm" len="sm"/>
              <a:tailEnd type="none" w="sm" len="sm"/>
            </a:ln>
          </p:spPr>
        </p:sp>
        <p:sp>
          <p:nvSpPr>
            <p:cNvPr id="7" name="AutoShape 7"/>
            <p:cNvSpPr/>
            <p:nvPr/>
          </p:nvSpPr>
          <p:spPr>
            <a:xfrm>
              <a:off x="862360" y="7095445"/>
              <a:ext cx="3214783" cy="0"/>
            </a:xfrm>
            <a:prstGeom prst="line">
              <a:avLst/>
            </a:prstGeom>
            <a:ln w="12700" cap="flat">
              <a:solidFill>
                <a:srgbClr val="FFFFFF"/>
              </a:solidFill>
              <a:prstDash val="solid"/>
              <a:headEnd type="none" w="sm" len="sm"/>
              <a:tailEnd type="none" w="sm" len="sm"/>
            </a:ln>
          </p:spPr>
        </p:sp>
        <p:grpSp>
          <p:nvGrpSpPr>
            <p:cNvPr id="8" name="Group 8"/>
            <p:cNvGrpSpPr/>
            <p:nvPr/>
          </p:nvGrpSpPr>
          <p:grpSpPr>
            <a:xfrm>
              <a:off x="0" y="9434809"/>
              <a:ext cx="5270500" cy="1458839"/>
              <a:chOff x="0" y="0"/>
              <a:chExt cx="9823469" cy="2719070"/>
            </a:xfrm>
          </p:grpSpPr>
          <p:sp>
            <p:nvSpPr>
              <p:cNvPr id="9" name="Freeform 9"/>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10" name="Freeform 10"/>
              <p:cNvSpPr/>
              <p:nvPr/>
            </p:nvSpPr>
            <p:spPr>
              <a:xfrm>
                <a:off x="0" y="450850"/>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9" name="AutoShape 19"/>
          <p:cNvSpPr/>
          <p:nvPr/>
        </p:nvSpPr>
        <p:spPr>
          <a:xfrm>
            <a:off x="5030893" y="1747611"/>
            <a:ext cx="12228407" cy="0"/>
          </a:xfrm>
          <a:prstGeom prst="line">
            <a:avLst/>
          </a:prstGeom>
          <a:ln w="19050" cap="flat">
            <a:solidFill>
              <a:srgbClr val="003070"/>
            </a:solidFill>
            <a:prstDash val="solid"/>
            <a:headEnd type="none" w="sm" len="sm"/>
            <a:tailEnd type="none" w="sm" len="sm"/>
          </a:ln>
        </p:spPr>
      </p:sp>
      <p:sp>
        <p:nvSpPr>
          <p:cNvPr id="30" name="TextBox 30"/>
          <p:cNvSpPr txBox="1"/>
          <p:nvPr/>
        </p:nvSpPr>
        <p:spPr>
          <a:xfrm>
            <a:off x="637540" y="5610225"/>
            <a:ext cx="3382645" cy="525145"/>
          </a:xfrm>
          <a:prstGeom prst="rect">
            <a:avLst/>
          </a:prstGeom>
        </p:spPr>
        <p:txBody>
          <a:bodyPr wrap="square" lIns="0" tIns="0" rIns="0" bIns="0" rtlCol="0" anchor="t">
            <a:spAutoFit/>
          </a:bodyPr>
          <a:lstStyle/>
          <a:p>
            <a:pPr>
              <a:lnSpc>
                <a:spcPts val="4095"/>
              </a:lnSpc>
            </a:pPr>
            <a:r>
              <a:rPr lang="en-US" altLang="zh-CN" sz="2005" spc="200" dirty="0">
                <a:solidFill>
                  <a:schemeClr val="bg1"/>
                </a:solidFill>
                <a:ea typeface="思源黑体 Bold"/>
              </a:rPr>
              <a:t>The source of the dataset</a:t>
            </a:r>
            <a:endParaRPr lang="en-US" altLang="zh-CN" sz="2005" spc="200" dirty="0">
              <a:solidFill>
                <a:schemeClr val="bg1"/>
              </a:solidFill>
              <a:ea typeface="思源黑体 Bold"/>
            </a:endParaRPr>
          </a:p>
        </p:txBody>
      </p:sp>
      <p:sp>
        <p:nvSpPr>
          <p:cNvPr id="31" name="TextBox 31"/>
          <p:cNvSpPr txBox="1"/>
          <p:nvPr/>
        </p:nvSpPr>
        <p:spPr>
          <a:xfrm>
            <a:off x="745828" y="4796292"/>
            <a:ext cx="3165472" cy="324256"/>
          </a:xfrm>
          <a:prstGeom prst="rect">
            <a:avLst/>
          </a:prstGeom>
        </p:spPr>
        <p:txBody>
          <a:bodyPr lIns="0" tIns="0" rIns="0" bIns="0" rtlCol="0" anchor="t">
            <a:spAutoFit/>
          </a:bodyPr>
          <a:lstStyle/>
          <a:p>
            <a:pPr algn="ctr">
              <a:lnSpc>
                <a:spcPts val="2695"/>
              </a:lnSpc>
            </a:pPr>
            <a:r>
              <a:rPr lang="en-US" altLang="zh-CN" sz="2000" spc="320" dirty="0">
                <a:solidFill>
                  <a:schemeClr val="bg1"/>
                </a:solidFill>
                <a:latin typeface="Bahnschrift Condensed" panose="020B0502040204020203" pitchFamily="34" charset="0"/>
                <a:ea typeface="思源黑体-粗体 Bold"/>
              </a:rPr>
              <a:t>Background</a:t>
            </a:r>
            <a:endParaRPr lang="en-US" altLang="zh-CN" sz="2400" spc="210" dirty="0">
              <a:solidFill>
                <a:schemeClr val="bg1"/>
              </a:solidFill>
              <a:ea typeface="思源黑体 Bold"/>
            </a:endParaRPr>
          </a:p>
        </p:txBody>
      </p:sp>
      <p:sp>
        <p:nvSpPr>
          <p:cNvPr id="33" name="TextBox 33"/>
          <p:cNvSpPr txBox="1"/>
          <p:nvPr/>
        </p:nvSpPr>
        <p:spPr>
          <a:xfrm>
            <a:off x="427990" y="7574915"/>
            <a:ext cx="4049395" cy="328930"/>
          </a:xfrm>
          <a:prstGeom prst="rect">
            <a:avLst/>
          </a:prstGeom>
        </p:spPr>
        <p:txBody>
          <a:bodyPr wrap="square" lIns="0" tIns="0" rIns="0" bIns="0" rtlCol="0" anchor="t">
            <a:spAutoFit/>
          </a:bodyPr>
          <a:lstStyle/>
          <a:p>
            <a:pPr algn="ctr">
              <a:lnSpc>
                <a:spcPts val="2565"/>
              </a:lnSpc>
            </a:pPr>
            <a:r>
              <a:rPr lang="en-US" sz="2005" spc="200">
                <a:solidFill>
                  <a:srgbClr val="003070"/>
                </a:solidFill>
                <a:ea typeface="思源黑体 Bold"/>
              </a:rPr>
              <a:t>Model Training and Testing</a:t>
            </a:r>
            <a:endParaRPr lang="en-US" sz="2005" spc="200">
              <a:solidFill>
                <a:srgbClr val="003070"/>
              </a:solidFill>
              <a:ea typeface="思源黑体 Bold"/>
            </a:endParaRPr>
          </a:p>
        </p:txBody>
      </p:sp>
      <p:sp>
        <p:nvSpPr>
          <p:cNvPr id="34" name="TextBox 34"/>
          <p:cNvSpPr txBox="1"/>
          <p:nvPr/>
        </p:nvSpPr>
        <p:spPr>
          <a:xfrm>
            <a:off x="745828" y="8471897"/>
            <a:ext cx="3165472" cy="447174"/>
          </a:xfrm>
          <a:prstGeom prst="rect">
            <a:avLst/>
          </a:prstGeom>
        </p:spPr>
        <p:txBody>
          <a:bodyPr lIns="0" tIns="0" rIns="0" bIns="0" rtlCol="0" anchor="t">
            <a:spAutoFit/>
          </a:bodyPr>
          <a:lstStyle/>
          <a:p>
            <a:pPr algn="ctr">
              <a:lnSpc>
                <a:spcPts val="409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35" name="TextBox 35"/>
          <p:cNvSpPr txBox="1"/>
          <p:nvPr/>
        </p:nvSpPr>
        <p:spPr>
          <a:xfrm>
            <a:off x="4983268" y="746443"/>
            <a:ext cx="12228407" cy="53803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4.</a:t>
            </a:r>
            <a:r>
              <a:rPr lang="en-US" sz="3500" b="1" spc="200" dirty="0">
                <a:solidFill>
                  <a:srgbClr val="003070"/>
                </a:solidFill>
                <a:latin typeface="Times New Roman" panose="02020603050405020304" pitchFamily="18" charset="0"/>
                <a:ea typeface="思源黑体 Bold"/>
                <a:cs typeface="Times New Roman" panose="02020603050405020304" pitchFamily="18" charset="0"/>
                <a:sym typeface="+mn-ea"/>
              </a:rPr>
              <a:t>Model Training</a:t>
            </a:r>
            <a:endParaRPr lang="en-US" sz="3500" b="1" spc="350" dirty="0">
              <a:solidFill>
                <a:srgbClr val="003070"/>
              </a:solidFill>
              <a:latin typeface="Times New Roman" panose="02020603050405020304" pitchFamily="18" charset="0"/>
              <a:cs typeface="Times New Roman" panose="02020603050405020304" pitchFamily="18" charset="0"/>
            </a:endParaRPr>
          </a:p>
        </p:txBody>
      </p:sp>
      <p:pic>
        <p:nvPicPr>
          <p:cNvPr id="17" name="图片 16"/>
          <p:cNvPicPr>
            <a:picLocks noChangeAspect="1"/>
          </p:cNvPicPr>
          <p:nvPr/>
        </p:nvPicPr>
        <p:blipFill>
          <a:blip r:embed="rId1"/>
          <a:stretch>
            <a:fillRect/>
          </a:stretch>
        </p:blipFill>
        <p:spPr>
          <a:xfrm>
            <a:off x="654935" y="981148"/>
            <a:ext cx="3326883" cy="1571552"/>
          </a:xfrm>
          <a:prstGeom prst="rect">
            <a:avLst/>
          </a:prstGeom>
          <a:solidFill>
            <a:srgbClr val="003070"/>
          </a:solidFill>
        </p:spPr>
      </p:pic>
      <p:sp>
        <p:nvSpPr>
          <p:cNvPr id="18" name="TextBox 24"/>
          <p:cNvSpPr txBox="1"/>
          <p:nvPr/>
        </p:nvSpPr>
        <p:spPr>
          <a:xfrm>
            <a:off x="820799" y="6448926"/>
            <a:ext cx="3165472" cy="525145"/>
          </a:xfrm>
          <a:prstGeom prst="rect">
            <a:avLst/>
          </a:prstGeom>
        </p:spPr>
        <p:txBody>
          <a:bodyPr lIns="0" tIns="0" rIns="0" bIns="0" rtlCol="0" anchor="t">
            <a:spAutoFit/>
          </a:bodyPr>
          <a:lstStyle/>
          <a:p>
            <a:pPr>
              <a:lnSpc>
                <a:spcPts val="4095"/>
              </a:lnSpc>
            </a:pPr>
            <a:r>
              <a:rPr lang="en-US" altLang="zh-CN" sz="2005" spc="200" dirty="0">
                <a:solidFill>
                  <a:schemeClr val="bg1"/>
                </a:solidFill>
                <a:ea typeface="思源黑体 Bold"/>
              </a:rPr>
              <a:t>The model used in study</a:t>
            </a:r>
            <a:endParaRPr lang="en-US" altLang="zh-CN" sz="2005" spc="200" dirty="0">
              <a:solidFill>
                <a:schemeClr val="bg1"/>
              </a:solidFill>
              <a:ea typeface="思源黑体 Bold"/>
            </a:endParaRPr>
          </a:p>
        </p:txBody>
      </p:sp>
      <p:sp>
        <p:nvSpPr>
          <p:cNvPr id="21" name="AutoShape 6"/>
          <p:cNvSpPr/>
          <p:nvPr/>
        </p:nvSpPr>
        <p:spPr>
          <a:xfrm>
            <a:off x="1112832" y="7004362"/>
            <a:ext cx="2411087" cy="0"/>
          </a:xfrm>
          <a:prstGeom prst="line">
            <a:avLst/>
          </a:prstGeom>
          <a:ln w="12700" cap="flat">
            <a:solidFill>
              <a:srgbClr val="FFFFFF"/>
            </a:solidFill>
            <a:prstDash val="solid"/>
            <a:headEnd type="none" w="sm" len="sm"/>
            <a:tailEnd type="none" w="sm" len="sm"/>
          </a:ln>
        </p:spPr>
      </p:sp>
      <p:pic>
        <p:nvPicPr>
          <p:cNvPr id="2" name="图片 1"/>
          <p:cNvPicPr>
            <a:picLocks noChangeAspect="1"/>
          </p:cNvPicPr>
          <p:nvPr/>
        </p:nvPicPr>
        <p:blipFill>
          <a:blip r:embed="rId2"/>
          <a:stretch>
            <a:fillRect/>
          </a:stretch>
        </p:blipFill>
        <p:spPr>
          <a:xfrm>
            <a:off x="5410200" y="4152900"/>
            <a:ext cx="11239500" cy="1247775"/>
          </a:xfrm>
          <a:prstGeom prst="rect">
            <a:avLst/>
          </a:prstGeom>
        </p:spPr>
      </p:pic>
      <p:sp>
        <p:nvSpPr>
          <p:cNvPr id="3" name="文本框 2"/>
          <p:cNvSpPr txBox="1"/>
          <p:nvPr/>
        </p:nvSpPr>
        <p:spPr>
          <a:xfrm>
            <a:off x="5410200" y="2095500"/>
            <a:ext cx="10319385" cy="1630045"/>
          </a:xfrm>
          <a:prstGeom prst="rect">
            <a:avLst/>
          </a:prstGeom>
          <a:noFill/>
        </p:spPr>
        <p:txBody>
          <a:bodyPr wrap="square" rtlCol="0">
            <a:spAutoFit/>
          </a:bodyPr>
          <a:p>
            <a:r>
              <a:rPr lang="en-US" altLang="zh-CN" sz="2800" b="1"/>
              <a:t>We faced a lot of Problems.</a:t>
            </a:r>
            <a:endParaRPr lang="en-US" altLang="zh-CN" sz="2800" b="1"/>
          </a:p>
          <a:p>
            <a:endParaRPr lang="en-US" altLang="zh-CN" sz="2400"/>
          </a:p>
          <a:p>
            <a:r>
              <a:rPr lang="en-US" altLang="zh-CN" sz="2400"/>
              <a:t>For example: CUDA out of memory</a:t>
            </a:r>
            <a:endParaRPr lang="en-US" altLang="zh-CN" sz="2400"/>
          </a:p>
          <a:p>
            <a:r>
              <a:rPr lang="en-US" altLang="zh-CN" sz="2400"/>
              <a:t>                        Install and build the PyTorch runtime environment</a:t>
            </a:r>
            <a:endParaRPr lang="en-US" altLang="zh-CN" sz="2400"/>
          </a:p>
        </p:txBody>
      </p:sp>
      <p:pic>
        <p:nvPicPr>
          <p:cNvPr id="11" name="图片 10"/>
          <p:cNvPicPr>
            <a:picLocks noChangeAspect="1"/>
          </p:cNvPicPr>
          <p:nvPr/>
        </p:nvPicPr>
        <p:blipFill>
          <a:blip r:embed="rId3"/>
          <a:stretch>
            <a:fillRect/>
          </a:stretch>
        </p:blipFill>
        <p:spPr>
          <a:xfrm>
            <a:off x="5410200" y="5676900"/>
            <a:ext cx="6191250" cy="962025"/>
          </a:xfrm>
          <a:prstGeom prst="rect">
            <a:avLst/>
          </a:prstGeom>
        </p:spPr>
      </p:pic>
      <p:sp>
        <p:nvSpPr>
          <p:cNvPr id="12" name="文本框 11"/>
          <p:cNvSpPr txBox="1"/>
          <p:nvPr/>
        </p:nvSpPr>
        <p:spPr>
          <a:xfrm>
            <a:off x="5410200" y="7277100"/>
            <a:ext cx="11696065" cy="1322070"/>
          </a:xfrm>
          <a:prstGeom prst="rect">
            <a:avLst/>
          </a:prstGeom>
          <a:noFill/>
        </p:spPr>
        <p:txBody>
          <a:bodyPr wrap="square" rtlCol="0">
            <a:spAutoFit/>
          </a:bodyPr>
          <a:p>
            <a:r>
              <a:rPr lang="en-US" altLang="zh-CN" sz="2800" b="1"/>
              <a:t>However, Fortunately, we all succeeded in solving these problems in the end.</a:t>
            </a:r>
            <a:endParaRPr lang="en-US" altLang="zh-CN" sz="2800" b="1"/>
          </a:p>
          <a:p>
            <a:endParaRPr lang="en-US" altLang="zh-CN" sz="2800" b="1"/>
          </a:p>
          <a:p>
            <a:r>
              <a:rPr lang="en-US" altLang="zh-CN" sz="2400"/>
              <a:t>For example: We adjusted the parameters of the program, such as “batch-size” and “epoch”.</a:t>
            </a:r>
            <a:endParaRPr lang="en-US" altLang="zh-CN"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76249" y="-25684"/>
            <a:ext cx="3952875" cy="10287000"/>
            <a:chOff x="0" y="0"/>
            <a:chExt cx="5270500" cy="13716000"/>
          </a:xfrm>
        </p:grpSpPr>
        <p:sp>
          <p:nvSpPr>
            <p:cNvPr id="5" name="AutoShape 5"/>
            <p:cNvSpPr/>
            <p:nvPr/>
          </p:nvSpPr>
          <p:spPr>
            <a:xfrm>
              <a:off x="238246" y="0"/>
              <a:ext cx="4463011" cy="13716000"/>
            </a:xfrm>
            <a:prstGeom prst="rect">
              <a:avLst/>
            </a:prstGeom>
            <a:solidFill>
              <a:srgbClr val="00488A"/>
            </a:solidFill>
          </p:spPr>
        </p:sp>
        <p:sp>
          <p:nvSpPr>
            <p:cNvPr id="6" name="AutoShape 6"/>
            <p:cNvSpPr/>
            <p:nvPr/>
          </p:nvSpPr>
          <p:spPr>
            <a:xfrm>
              <a:off x="862360" y="8213045"/>
              <a:ext cx="3214783" cy="0"/>
            </a:xfrm>
            <a:prstGeom prst="line">
              <a:avLst/>
            </a:prstGeom>
            <a:ln w="12700" cap="flat">
              <a:solidFill>
                <a:srgbClr val="FFFFFF"/>
              </a:solidFill>
              <a:prstDash val="solid"/>
              <a:headEnd type="none" w="sm" len="sm"/>
              <a:tailEnd type="none" w="sm" len="sm"/>
            </a:ln>
          </p:spPr>
        </p:sp>
        <p:sp>
          <p:nvSpPr>
            <p:cNvPr id="7" name="AutoShape 7"/>
            <p:cNvSpPr/>
            <p:nvPr/>
          </p:nvSpPr>
          <p:spPr>
            <a:xfrm>
              <a:off x="862360" y="7095445"/>
              <a:ext cx="3214783" cy="0"/>
            </a:xfrm>
            <a:prstGeom prst="line">
              <a:avLst/>
            </a:prstGeom>
            <a:ln w="12700" cap="flat">
              <a:solidFill>
                <a:srgbClr val="FFFFFF"/>
              </a:solidFill>
              <a:prstDash val="solid"/>
              <a:headEnd type="none" w="sm" len="sm"/>
              <a:tailEnd type="none" w="sm" len="sm"/>
            </a:ln>
          </p:spPr>
        </p:sp>
        <p:grpSp>
          <p:nvGrpSpPr>
            <p:cNvPr id="8" name="Group 8"/>
            <p:cNvGrpSpPr/>
            <p:nvPr/>
          </p:nvGrpSpPr>
          <p:grpSpPr>
            <a:xfrm>
              <a:off x="0" y="9434809"/>
              <a:ext cx="5270500" cy="1458839"/>
              <a:chOff x="0" y="0"/>
              <a:chExt cx="9823469" cy="2719070"/>
            </a:xfrm>
          </p:grpSpPr>
          <p:sp>
            <p:nvSpPr>
              <p:cNvPr id="9" name="Freeform 9"/>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10" name="Freeform 10"/>
              <p:cNvSpPr/>
              <p:nvPr/>
            </p:nvSpPr>
            <p:spPr>
              <a:xfrm>
                <a:off x="0" y="450850"/>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9" name="AutoShape 19"/>
          <p:cNvSpPr/>
          <p:nvPr/>
        </p:nvSpPr>
        <p:spPr>
          <a:xfrm>
            <a:off x="5030893" y="1747611"/>
            <a:ext cx="12228407" cy="0"/>
          </a:xfrm>
          <a:prstGeom prst="line">
            <a:avLst/>
          </a:prstGeom>
          <a:ln w="19050" cap="flat">
            <a:solidFill>
              <a:srgbClr val="003070"/>
            </a:solidFill>
            <a:prstDash val="solid"/>
            <a:headEnd type="none" w="sm" len="sm"/>
            <a:tailEnd type="none" w="sm" len="sm"/>
          </a:ln>
        </p:spPr>
      </p:sp>
      <p:sp>
        <p:nvSpPr>
          <p:cNvPr id="30" name="TextBox 30"/>
          <p:cNvSpPr txBox="1"/>
          <p:nvPr/>
        </p:nvSpPr>
        <p:spPr>
          <a:xfrm>
            <a:off x="742315" y="5608955"/>
            <a:ext cx="3420745" cy="525145"/>
          </a:xfrm>
          <a:prstGeom prst="rect">
            <a:avLst/>
          </a:prstGeom>
        </p:spPr>
        <p:txBody>
          <a:bodyPr wrap="square" lIns="0" tIns="0" rIns="0" bIns="0" rtlCol="0" anchor="t">
            <a:spAutoFit/>
          </a:bodyPr>
          <a:lstStyle/>
          <a:p>
            <a:pPr>
              <a:lnSpc>
                <a:spcPts val="4095"/>
              </a:lnSpc>
            </a:pPr>
            <a:r>
              <a:rPr lang="en-US" altLang="zh-CN" sz="2005" spc="200" dirty="0">
                <a:solidFill>
                  <a:schemeClr val="bg1"/>
                </a:solidFill>
                <a:ea typeface="思源黑体 Bold"/>
              </a:rPr>
              <a:t>The source of the dataset</a:t>
            </a:r>
            <a:endParaRPr lang="en-US" altLang="zh-CN" sz="2005" spc="200" dirty="0">
              <a:solidFill>
                <a:schemeClr val="bg1"/>
              </a:solidFill>
              <a:ea typeface="思源黑体 Bold"/>
            </a:endParaRPr>
          </a:p>
        </p:txBody>
      </p:sp>
      <p:sp>
        <p:nvSpPr>
          <p:cNvPr id="31" name="TextBox 31"/>
          <p:cNvSpPr txBox="1"/>
          <p:nvPr/>
        </p:nvSpPr>
        <p:spPr>
          <a:xfrm>
            <a:off x="745828" y="4796292"/>
            <a:ext cx="3165472" cy="324256"/>
          </a:xfrm>
          <a:prstGeom prst="rect">
            <a:avLst/>
          </a:prstGeom>
        </p:spPr>
        <p:txBody>
          <a:bodyPr lIns="0" tIns="0" rIns="0" bIns="0" rtlCol="0" anchor="t">
            <a:spAutoFit/>
          </a:bodyPr>
          <a:lstStyle/>
          <a:p>
            <a:pPr algn="ctr">
              <a:lnSpc>
                <a:spcPts val="2695"/>
              </a:lnSpc>
            </a:pPr>
            <a:r>
              <a:rPr lang="en-US" altLang="zh-CN" sz="2000" spc="320" dirty="0">
                <a:solidFill>
                  <a:schemeClr val="bg1"/>
                </a:solidFill>
                <a:latin typeface="Bahnschrift Condensed" panose="020B0502040204020203" pitchFamily="34" charset="0"/>
                <a:ea typeface="思源黑体-粗体 Bold"/>
              </a:rPr>
              <a:t>Background</a:t>
            </a:r>
            <a:endParaRPr lang="en-US" altLang="zh-CN" sz="2400" spc="210" dirty="0">
              <a:solidFill>
                <a:schemeClr val="bg1"/>
              </a:solidFill>
              <a:ea typeface="思源黑体 Bold"/>
            </a:endParaRPr>
          </a:p>
        </p:txBody>
      </p:sp>
      <p:sp>
        <p:nvSpPr>
          <p:cNvPr id="33" name="TextBox 33"/>
          <p:cNvSpPr txBox="1"/>
          <p:nvPr/>
        </p:nvSpPr>
        <p:spPr>
          <a:xfrm>
            <a:off x="427990" y="7574915"/>
            <a:ext cx="4049395" cy="328930"/>
          </a:xfrm>
          <a:prstGeom prst="rect">
            <a:avLst/>
          </a:prstGeom>
        </p:spPr>
        <p:txBody>
          <a:bodyPr wrap="square" lIns="0" tIns="0" rIns="0" bIns="0" rtlCol="0" anchor="t">
            <a:spAutoFit/>
          </a:bodyPr>
          <a:lstStyle/>
          <a:p>
            <a:pPr algn="ctr">
              <a:lnSpc>
                <a:spcPts val="2565"/>
              </a:lnSpc>
            </a:pPr>
            <a:r>
              <a:rPr lang="en-US" sz="2005" spc="200">
                <a:solidFill>
                  <a:srgbClr val="003070"/>
                </a:solidFill>
                <a:ea typeface="思源黑体 Bold"/>
              </a:rPr>
              <a:t>Model Training and Testing</a:t>
            </a:r>
            <a:endParaRPr lang="en-US" sz="2005" spc="200">
              <a:solidFill>
                <a:srgbClr val="003070"/>
              </a:solidFill>
              <a:ea typeface="思源黑体 Bold"/>
            </a:endParaRPr>
          </a:p>
        </p:txBody>
      </p:sp>
      <p:sp>
        <p:nvSpPr>
          <p:cNvPr id="34" name="TextBox 34"/>
          <p:cNvSpPr txBox="1"/>
          <p:nvPr/>
        </p:nvSpPr>
        <p:spPr>
          <a:xfrm>
            <a:off x="745828" y="8471897"/>
            <a:ext cx="3165472" cy="447174"/>
          </a:xfrm>
          <a:prstGeom prst="rect">
            <a:avLst/>
          </a:prstGeom>
        </p:spPr>
        <p:txBody>
          <a:bodyPr lIns="0" tIns="0" rIns="0" bIns="0" rtlCol="0" anchor="t">
            <a:spAutoFit/>
          </a:bodyPr>
          <a:lstStyle/>
          <a:p>
            <a:pPr algn="ctr">
              <a:lnSpc>
                <a:spcPts val="409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35" name="TextBox 35"/>
          <p:cNvSpPr txBox="1"/>
          <p:nvPr/>
        </p:nvSpPr>
        <p:spPr>
          <a:xfrm>
            <a:off x="4983268" y="746443"/>
            <a:ext cx="12228407" cy="53803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4.</a:t>
            </a:r>
            <a:r>
              <a:rPr lang="en-US" sz="3500" b="1" spc="200" dirty="0">
                <a:solidFill>
                  <a:srgbClr val="003070"/>
                </a:solidFill>
                <a:latin typeface="Times New Roman" panose="02020603050405020304" pitchFamily="18" charset="0"/>
                <a:ea typeface="思源黑体 Bold"/>
                <a:cs typeface="Times New Roman" panose="02020603050405020304" pitchFamily="18" charset="0"/>
                <a:sym typeface="+mn-ea"/>
              </a:rPr>
              <a:t>Model Training</a:t>
            </a:r>
            <a:endParaRPr lang="en-US" sz="3500" b="1" spc="350" dirty="0">
              <a:solidFill>
                <a:srgbClr val="003070"/>
              </a:solidFill>
              <a:latin typeface="Times New Roman" panose="02020603050405020304" pitchFamily="18" charset="0"/>
              <a:cs typeface="Times New Roman" panose="02020603050405020304" pitchFamily="18" charset="0"/>
            </a:endParaRPr>
          </a:p>
        </p:txBody>
      </p:sp>
      <p:pic>
        <p:nvPicPr>
          <p:cNvPr id="17" name="图片 16"/>
          <p:cNvPicPr>
            <a:picLocks noChangeAspect="1"/>
          </p:cNvPicPr>
          <p:nvPr/>
        </p:nvPicPr>
        <p:blipFill>
          <a:blip r:embed="rId1"/>
          <a:stretch>
            <a:fillRect/>
          </a:stretch>
        </p:blipFill>
        <p:spPr>
          <a:xfrm>
            <a:off x="654935" y="981148"/>
            <a:ext cx="3326883" cy="1571552"/>
          </a:xfrm>
          <a:prstGeom prst="rect">
            <a:avLst/>
          </a:prstGeom>
          <a:solidFill>
            <a:srgbClr val="003070"/>
          </a:solidFill>
        </p:spPr>
      </p:pic>
      <p:sp>
        <p:nvSpPr>
          <p:cNvPr id="18" name="TextBox 24"/>
          <p:cNvSpPr txBox="1"/>
          <p:nvPr/>
        </p:nvSpPr>
        <p:spPr>
          <a:xfrm>
            <a:off x="816354" y="6575926"/>
            <a:ext cx="3165472" cy="328930"/>
          </a:xfrm>
          <a:prstGeom prst="rect">
            <a:avLst/>
          </a:prstGeom>
        </p:spPr>
        <p:txBody>
          <a:bodyPr lIns="0" tIns="0" rIns="0" bIns="0" rtlCol="0" anchor="t">
            <a:spAutoFit/>
          </a:bodyPr>
          <a:lstStyle/>
          <a:p>
            <a:pPr algn="ctr">
              <a:lnSpc>
                <a:spcPts val="2565"/>
              </a:lnSpc>
              <a:buClrTx/>
              <a:buSzTx/>
              <a:buFontTx/>
            </a:pPr>
            <a:r>
              <a:rPr lang="en-US" altLang="zh-CN" sz="2005" spc="200" dirty="0">
                <a:solidFill>
                  <a:schemeClr val="bg1"/>
                </a:solidFill>
                <a:ea typeface="思源黑体 Bold"/>
              </a:rPr>
              <a:t>The model used in study</a:t>
            </a:r>
            <a:endParaRPr lang="en-US" altLang="zh-CN" sz="2005" spc="200" dirty="0">
              <a:solidFill>
                <a:schemeClr val="bg1"/>
              </a:solidFill>
              <a:ea typeface="思源黑体 Bold"/>
            </a:endParaRPr>
          </a:p>
        </p:txBody>
      </p:sp>
      <p:sp>
        <p:nvSpPr>
          <p:cNvPr id="21" name="AutoShape 6"/>
          <p:cNvSpPr/>
          <p:nvPr/>
        </p:nvSpPr>
        <p:spPr>
          <a:xfrm>
            <a:off x="1112832" y="7004362"/>
            <a:ext cx="2411087" cy="0"/>
          </a:xfrm>
          <a:prstGeom prst="line">
            <a:avLst/>
          </a:prstGeom>
          <a:ln w="12700" cap="flat">
            <a:solidFill>
              <a:srgbClr val="FFFFFF"/>
            </a:solidFill>
            <a:prstDash val="solid"/>
            <a:headEnd type="none" w="sm" len="sm"/>
            <a:tailEnd type="none" w="sm" len="sm"/>
          </a:ln>
        </p:spPr>
      </p:sp>
      <p:sp>
        <p:nvSpPr>
          <p:cNvPr id="22" name="TextBox 24"/>
          <p:cNvSpPr txBox="1"/>
          <p:nvPr/>
        </p:nvSpPr>
        <p:spPr>
          <a:xfrm>
            <a:off x="6172200" y="2385695"/>
            <a:ext cx="5066665" cy="430374"/>
          </a:xfrm>
          <a:prstGeom prst="rect">
            <a:avLst/>
          </a:prstGeom>
        </p:spPr>
        <p:txBody>
          <a:bodyPr wrap="square" lIns="0" tIns="0" rIns="0" bIns="0" rtlCol="0" anchor="t">
            <a:spAutoFit/>
          </a:bodyPr>
          <a:lstStyle/>
          <a:p>
            <a:pPr algn="ctr">
              <a:lnSpc>
                <a:spcPts val="3585"/>
              </a:lnSpc>
              <a:spcBef>
                <a:spcPct val="0"/>
              </a:spcBef>
            </a:pPr>
            <a:r>
              <a:rPr lang="en-US" sz="2800" spc="279" dirty="0">
                <a:solidFill>
                  <a:srgbClr val="000000"/>
                </a:solidFill>
                <a:latin typeface="Times New Roman" panose="02020603050405020304" pitchFamily="18" charset="0"/>
                <a:ea typeface="思源黑体-粗体 Bold"/>
                <a:cs typeface="Times New Roman" panose="02020603050405020304" pitchFamily="18" charset="0"/>
              </a:rPr>
              <a:t>Loss curve of training</a:t>
            </a:r>
            <a:endParaRPr lang="en-US" sz="2800" spc="279" dirty="0">
              <a:solidFill>
                <a:srgbClr val="000000"/>
              </a:solidFill>
              <a:latin typeface="Times New Roman" panose="02020603050405020304" pitchFamily="18" charset="0"/>
              <a:ea typeface="思源黑体-粗体 Bold"/>
              <a:cs typeface="Times New Roman" panose="02020603050405020304" pitchFamily="18" charset="0"/>
            </a:endParaRPr>
          </a:p>
        </p:txBody>
      </p:sp>
      <p:pic>
        <p:nvPicPr>
          <p:cNvPr id="23" name="图片 22"/>
          <p:cNvPicPr>
            <a:picLocks noChangeAspect="1"/>
          </p:cNvPicPr>
          <p:nvPr/>
        </p:nvPicPr>
        <p:blipFill>
          <a:blip r:embed="rId2"/>
          <a:stretch>
            <a:fillRect/>
          </a:stretch>
        </p:blipFill>
        <p:spPr>
          <a:xfrm>
            <a:off x="7391400" y="3162300"/>
            <a:ext cx="8453120" cy="65906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76249" y="-25684"/>
            <a:ext cx="3952875" cy="10287000"/>
            <a:chOff x="0" y="0"/>
            <a:chExt cx="5270500" cy="13716000"/>
          </a:xfrm>
        </p:grpSpPr>
        <p:sp>
          <p:nvSpPr>
            <p:cNvPr id="5" name="AutoShape 5"/>
            <p:cNvSpPr/>
            <p:nvPr/>
          </p:nvSpPr>
          <p:spPr>
            <a:xfrm>
              <a:off x="238246" y="0"/>
              <a:ext cx="4463011" cy="13716000"/>
            </a:xfrm>
            <a:prstGeom prst="rect">
              <a:avLst/>
            </a:prstGeom>
            <a:solidFill>
              <a:srgbClr val="00488A"/>
            </a:solidFill>
          </p:spPr>
        </p:sp>
        <p:sp>
          <p:nvSpPr>
            <p:cNvPr id="6" name="AutoShape 6"/>
            <p:cNvSpPr/>
            <p:nvPr/>
          </p:nvSpPr>
          <p:spPr>
            <a:xfrm>
              <a:off x="862360" y="8213045"/>
              <a:ext cx="3214783" cy="0"/>
            </a:xfrm>
            <a:prstGeom prst="line">
              <a:avLst/>
            </a:prstGeom>
            <a:ln w="12700" cap="flat">
              <a:solidFill>
                <a:srgbClr val="FFFFFF"/>
              </a:solidFill>
              <a:prstDash val="solid"/>
              <a:headEnd type="none" w="sm" len="sm"/>
              <a:tailEnd type="none" w="sm" len="sm"/>
            </a:ln>
          </p:spPr>
        </p:sp>
        <p:sp>
          <p:nvSpPr>
            <p:cNvPr id="7" name="AutoShape 7"/>
            <p:cNvSpPr/>
            <p:nvPr/>
          </p:nvSpPr>
          <p:spPr>
            <a:xfrm>
              <a:off x="862360" y="7095445"/>
              <a:ext cx="3214783" cy="0"/>
            </a:xfrm>
            <a:prstGeom prst="line">
              <a:avLst/>
            </a:prstGeom>
            <a:ln w="12700" cap="flat">
              <a:solidFill>
                <a:srgbClr val="FFFFFF"/>
              </a:solidFill>
              <a:prstDash val="solid"/>
              <a:headEnd type="none" w="sm" len="sm"/>
              <a:tailEnd type="none" w="sm" len="sm"/>
            </a:ln>
          </p:spPr>
        </p:sp>
        <p:grpSp>
          <p:nvGrpSpPr>
            <p:cNvPr id="8" name="Group 8"/>
            <p:cNvGrpSpPr/>
            <p:nvPr/>
          </p:nvGrpSpPr>
          <p:grpSpPr>
            <a:xfrm>
              <a:off x="0" y="9434809"/>
              <a:ext cx="5270500" cy="1458839"/>
              <a:chOff x="0" y="0"/>
              <a:chExt cx="9823469" cy="2719070"/>
            </a:xfrm>
          </p:grpSpPr>
          <p:sp>
            <p:nvSpPr>
              <p:cNvPr id="9" name="Freeform 9"/>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10" name="Freeform 10"/>
              <p:cNvSpPr/>
              <p:nvPr/>
            </p:nvSpPr>
            <p:spPr>
              <a:xfrm>
                <a:off x="0" y="450850"/>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9" name="AutoShape 19"/>
          <p:cNvSpPr/>
          <p:nvPr/>
        </p:nvSpPr>
        <p:spPr>
          <a:xfrm>
            <a:off x="5030893" y="1747611"/>
            <a:ext cx="12228407" cy="0"/>
          </a:xfrm>
          <a:prstGeom prst="line">
            <a:avLst/>
          </a:prstGeom>
          <a:ln w="19050" cap="flat">
            <a:solidFill>
              <a:srgbClr val="003070"/>
            </a:solidFill>
            <a:prstDash val="solid"/>
            <a:headEnd type="none" w="sm" len="sm"/>
            <a:tailEnd type="none" w="sm" len="sm"/>
          </a:ln>
        </p:spPr>
      </p:sp>
      <p:sp>
        <p:nvSpPr>
          <p:cNvPr id="30" name="TextBox 30"/>
          <p:cNvSpPr txBox="1"/>
          <p:nvPr/>
        </p:nvSpPr>
        <p:spPr>
          <a:xfrm>
            <a:off x="685800" y="5521960"/>
            <a:ext cx="3524250" cy="525145"/>
          </a:xfrm>
          <a:prstGeom prst="rect">
            <a:avLst/>
          </a:prstGeom>
        </p:spPr>
        <p:txBody>
          <a:bodyPr wrap="square" lIns="0" tIns="0" rIns="0" bIns="0" rtlCol="0" anchor="t">
            <a:spAutoFit/>
          </a:bodyPr>
          <a:lstStyle/>
          <a:p>
            <a:pPr>
              <a:lnSpc>
                <a:spcPts val="4095"/>
              </a:lnSpc>
            </a:pPr>
            <a:r>
              <a:rPr lang="en-US" altLang="zh-CN" sz="2005" spc="200" dirty="0">
                <a:solidFill>
                  <a:schemeClr val="bg1"/>
                </a:solidFill>
                <a:ea typeface="思源黑体 Bold"/>
              </a:rPr>
              <a:t>The source of the dataset</a:t>
            </a:r>
            <a:endParaRPr lang="en-US" altLang="zh-CN" sz="2005" spc="200" dirty="0">
              <a:solidFill>
                <a:schemeClr val="bg1"/>
              </a:solidFill>
              <a:ea typeface="思源黑体 Bold"/>
            </a:endParaRPr>
          </a:p>
        </p:txBody>
      </p:sp>
      <p:sp>
        <p:nvSpPr>
          <p:cNvPr id="31" name="TextBox 31"/>
          <p:cNvSpPr txBox="1"/>
          <p:nvPr/>
        </p:nvSpPr>
        <p:spPr>
          <a:xfrm>
            <a:off x="745828" y="4796292"/>
            <a:ext cx="3165472" cy="324256"/>
          </a:xfrm>
          <a:prstGeom prst="rect">
            <a:avLst/>
          </a:prstGeom>
        </p:spPr>
        <p:txBody>
          <a:bodyPr lIns="0" tIns="0" rIns="0" bIns="0" rtlCol="0" anchor="t">
            <a:spAutoFit/>
          </a:bodyPr>
          <a:lstStyle/>
          <a:p>
            <a:pPr algn="ctr">
              <a:lnSpc>
                <a:spcPts val="2695"/>
              </a:lnSpc>
            </a:pPr>
            <a:r>
              <a:rPr lang="en-US" altLang="zh-CN" sz="2000" spc="320" dirty="0">
                <a:solidFill>
                  <a:schemeClr val="bg1"/>
                </a:solidFill>
                <a:latin typeface="Bahnschrift Condensed" panose="020B0502040204020203" pitchFamily="34" charset="0"/>
                <a:ea typeface="思源黑体-粗体 Bold"/>
              </a:rPr>
              <a:t>Background</a:t>
            </a:r>
            <a:endParaRPr lang="en-US" altLang="zh-CN" sz="2400" spc="210" dirty="0">
              <a:solidFill>
                <a:schemeClr val="bg1"/>
              </a:solidFill>
              <a:ea typeface="思源黑体 Bold"/>
            </a:endParaRPr>
          </a:p>
        </p:txBody>
      </p:sp>
      <p:sp>
        <p:nvSpPr>
          <p:cNvPr id="33" name="TextBox 33"/>
          <p:cNvSpPr txBox="1"/>
          <p:nvPr/>
        </p:nvSpPr>
        <p:spPr>
          <a:xfrm>
            <a:off x="427990" y="7574915"/>
            <a:ext cx="4049395" cy="328930"/>
          </a:xfrm>
          <a:prstGeom prst="rect">
            <a:avLst/>
          </a:prstGeom>
        </p:spPr>
        <p:txBody>
          <a:bodyPr wrap="square" lIns="0" tIns="0" rIns="0" bIns="0" rtlCol="0" anchor="t">
            <a:spAutoFit/>
          </a:bodyPr>
          <a:lstStyle/>
          <a:p>
            <a:pPr algn="ctr">
              <a:lnSpc>
                <a:spcPts val="2565"/>
              </a:lnSpc>
            </a:pPr>
            <a:r>
              <a:rPr lang="en-US" sz="2005" spc="200" dirty="0">
                <a:solidFill>
                  <a:srgbClr val="003070"/>
                </a:solidFill>
                <a:ea typeface="思源黑体 Bold"/>
              </a:rPr>
              <a:t>Model Training and Testing</a:t>
            </a:r>
            <a:endParaRPr lang="en-US" sz="2005" spc="200" dirty="0">
              <a:solidFill>
                <a:srgbClr val="003070"/>
              </a:solidFill>
              <a:ea typeface="思源黑体 Bold"/>
            </a:endParaRPr>
          </a:p>
        </p:txBody>
      </p:sp>
      <p:sp>
        <p:nvSpPr>
          <p:cNvPr id="34" name="TextBox 34"/>
          <p:cNvSpPr txBox="1"/>
          <p:nvPr/>
        </p:nvSpPr>
        <p:spPr>
          <a:xfrm>
            <a:off x="745828" y="8471897"/>
            <a:ext cx="3165472" cy="447174"/>
          </a:xfrm>
          <a:prstGeom prst="rect">
            <a:avLst/>
          </a:prstGeom>
        </p:spPr>
        <p:txBody>
          <a:bodyPr lIns="0" tIns="0" rIns="0" bIns="0" rtlCol="0" anchor="t">
            <a:spAutoFit/>
          </a:bodyPr>
          <a:lstStyle/>
          <a:p>
            <a:pPr algn="ctr">
              <a:lnSpc>
                <a:spcPts val="409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35" name="TextBox 35"/>
          <p:cNvSpPr txBox="1"/>
          <p:nvPr/>
        </p:nvSpPr>
        <p:spPr>
          <a:xfrm>
            <a:off x="4983268" y="746443"/>
            <a:ext cx="12228407" cy="53803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4.</a:t>
            </a:r>
            <a:r>
              <a:rPr lang="en-US" sz="3500" b="1" spc="200" dirty="0">
                <a:solidFill>
                  <a:srgbClr val="003070"/>
                </a:solidFill>
                <a:latin typeface="Times New Roman" panose="02020603050405020304" pitchFamily="18" charset="0"/>
                <a:ea typeface="思源黑体 Bold"/>
                <a:cs typeface="Times New Roman" panose="02020603050405020304" pitchFamily="18" charset="0"/>
                <a:sym typeface="+mn-ea"/>
              </a:rPr>
              <a:t>Model Training</a:t>
            </a:r>
            <a:endParaRPr lang="en-US" sz="3500" b="1" spc="350" dirty="0">
              <a:solidFill>
                <a:srgbClr val="003070"/>
              </a:solidFill>
              <a:latin typeface="Times New Roman" panose="02020603050405020304" pitchFamily="18" charset="0"/>
              <a:cs typeface="Times New Roman" panose="02020603050405020304" pitchFamily="18" charset="0"/>
            </a:endParaRPr>
          </a:p>
        </p:txBody>
      </p:sp>
      <p:pic>
        <p:nvPicPr>
          <p:cNvPr id="17" name="图片 16"/>
          <p:cNvPicPr>
            <a:picLocks noChangeAspect="1"/>
          </p:cNvPicPr>
          <p:nvPr/>
        </p:nvPicPr>
        <p:blipFill>
          <a:blip r:embed="rId1"/>
          <a:stretch>
            <a:fillRect/>
          </a:stretch>
        </p:blipFill>
        <p:spPr>
          <a:xfrm>
            <a:off x="654935" y="981148"/>
            <a:ext cx="3326883" cy="1571552"/>
          </a:xfrm>
          <a:prstGeom prst="rect">
            <a:avLst/>
          </a:prstGeom>
          <a:solidFill>
            <a:srgbClr val="003070"/>
          </a:solidFill>
        </p:spPr>
      </p:pic>
      <p:sp>
        <p:nvSpPr>
          <p:cNvPr id="18" name="TextBox 24"/>
          <p:cNvSpPr txBox="1"/>
          <p:nvPr/>
        </p:nvSpPr>
        <p:spPr>
          <a:xfrm>
            <a:off x="746125" y="6448425"/>
            <a:ext cx="3579495" cy="525145"/>
          </a:xfrm>
          <a:prstGeom prst="rect">
            <a:avLst/>
          </a:prstGeom>
        </p:spPr>
        <p:txBody>
          <a:bodyPr wrap="square" lIns="0" tIns="0" rIns="0" bIns="0" rtlCol="0" anchor="t">
            <a:spAutoFit/>
          </a:bodyPr>
          <a:lstStyle/>
          <a:p>
            <a:pPr>
              <a:lnSpc>
                <a:spcPts val="4095"/>
              </a:lnSpc>
            </a:pPr>
            <a:r>
              <a:rPr lang="en-US" altLang="zh-CN" sz="2005" spc="200" dirty="0">
                <a:solidFill>
                  <a:schemeClr val="bg1"/>
                </a:solidFill>
                <a:ea typeface="思源黑体 Bold"/>
              </a:rPr>
              <a:t>The model used in study</a:t>
            </a:r>
            <a:endParaRPr lang="en-US" altLang="zh-CN" sz="2005" spc="200" dirty="0">
              <a:solidFill>
                <a:schemeClr val="bg1"/>
              </a:solidFill>
              <a:ea typeface="思源黑体 Bold"/>
            </a:endParaRPr>
          </a:p>
        </p:txBody>
      </p:sp>
      <p:sp>
        <p:nvSpPr>
          <p:cNvPr id="21" name="AutoShape 6"/>
          <p:cNvSpPr/>
          <p:nvPr/>
        </p:nvSpPr>
        <p:spPr>
          <a:xfrm>
            <a:off x="1112832" y="7004362"/>
            <a:ext cx="2411087" cy="0"/>
          </a:xfrm>
          <a:prstGeom prst="line">
            <a:avLst/>
          </a:prstGeom>
          <a:ln w="12700" cap="flat">
            <a:solidFill>
              <a:srgbClr val="FFFFFF"/>
            </a:solidFill>
            <a:prstDash val="solid"/>
            <a:headEnd type="none" w="sm" len="sm"/>
            <a:tailEnd type="none" w="sm" len="sm"/>
          </a:ln>
        </p:spPr>
      </p:sp>
      <p:grpSp>
        <p:nvGrpSpPr>
          <p:cNvPr id="20" name="Group 2"/>
          <p:cNvGrpSpPr/>
          <p:nvPr/>
        </p:nvGrpSpPr>
        <p:grpSpPr>
          <a:xfrm>
            <a:off x="5638965" y="3180308"/>
            <a:ext cx="4549510" cy="5605415"/>
            <a:chOff x="0" y="0"/>
            <a:chExt cx="6066013" cy="7473886"/>
          </a:xfrm>
        </p:grpSpPr>
        <p:pic>
          <p:nvPicPr>
            <p:cNvPr id="24" name="Picture 3"/>
            <p:cNvPicPr>
              <a:picLocks noChangeAspect="1"/>
            </p:cNvPicPr>
            <p:nvPr/>
          </p:nvPicPr>
          <p:blipFill>
            <a:blip r:embed="rId2"/>
            <a:srcRect l="26749" r="28281"/>
            <a:stretch>
              <a:fillRect/>
            </a:stretch>
          </p:blipFill>
          <p:spPr>
            <a:xfrm>
              <a:off x="0" y="0"/>
              <a:ext cx="6066013" cy="7473886"/>
            </a:xfrm>
            <a:prstGeom prst="rect">
              <a:avLst/>
            </a:prstGeom>
          </p:spPr>
        </p:pic>
      </p:grpSp>
      <p:sp>
        <p:nvSpPr>
          <p:cNvPr id="25" name="TextBox 23"/>
          <p:cNvSpPr txBox="1"/>
          <p:nvPr/>
        </p:nvSpPr>
        <p:spPr>
          <a:xfrm>
            <a:off x="10820400" y="4762500"/>
            <a:ext cx="7022465" cy="2298065"/>
          </a:xfrm>
          <a:prstGeom prst="rect">
            <a:avLst/>
          </a:prstGeom>
        </p:spPr>
        <p:txBody>
          <a:bodyPr wrap="square" lIns="0" tIns="0" rIns="0" bIns="0" rtlCol="0" anchor="t">
            <a:spAutoFit/>
          </a:bodyPr>
          <a:lstStyle/>
          <a:p>
            <a:pPr algn="ctr">
              <a:lnSpc>
                <a:spcPts val="4480"/>
              </a:lnSpc>
              <a:spcBef>
                <a:spcPct val="0"/>
              </a:spcBef>
            </a:pPr>
            <a:r>
              <a:rPr lang="en-US" sz="6000" spc="200" dirty="0">
                <a:solidFill>
                  <a:srgbClr val="003070"/>
                </a:solidFill>
                <a:latin typeface="Times New Roman" panose="02020603050405020304" pitchFamily="18" charset="0"/>
                <a:ea typeface="思源黑体 Bold"/>
                <a:cs typeface="Times New Roman" panose="02020603050405020304" pitchFamily="18" charset="0"/>
                <a:sym typeface="+mn-ea"/>
              </a:rPr>
              <a:t>Model Testing</a:t>
            </a:r>
            <a:endParaRPr lang="en-US" sz="6000" spc="200" dirty="0">
              <a:solidFill>
                <a:srgbClr val="003070"/>
              </a:solidFill>
              <a:latin typeface="Times New Roman" panose="02020603050405020304" pitchFamily="18" charset="0"/>
              <a:ea typeface="思源黑体 Bold"/>
              <a:cs typeface="Times New Roman" panose="02020603050405020304" pitchFamily="18" charset="0"/>
              <a:sym typeface="+mn-ea"/>
            </a:endParaRPr>
          </a:p>
          <a:p>
            <a:pPr algn="ctr">
              <a:lnSpc>
                <a:spcPts val="4480"/>
              </a:lnSpc>
              <a:spcBef>
                <a:spcPct val="0"/>
              </a:spcBef>
            </a:pPr>
            <a:endParaRPr lang="en-US" sz="6000" spc="200" dirty="0">
              <a:solidFill>
                <a:srgbClr val="003070"/>
              </a:solidFill>
              <a:latin typeface="Times New Roman" panose="02020603050405020304" pitchFamily="18" charset="0"/>
              <a:ea typeface="思源黑体 Bold"/>
              <a:cs typeface="Times New Roman" panose="02020603050405020304" pitchFamily="18" charset="0"/>
              <a:sym typeface="+mn-ea"/>
            </a:endParaRPr>
          </a:p>
          <a:p>
            <a:pPr algn="ctr">
              <a:lnSpc>
                <a:spcPts val="4480"/>
              </a:lnSpc>
              <a:spcBef>
                <a:spcPct val="0"/>
              </a:spcBef>
            </a:pPr>
            <a:endParaRPr lang="en-US" sz="6000" spc="200" dirty="0">
              <a:solidFill>
                <a:srgbClr val="003070"/>
              </a:solidFill>
              <a:latin typeface="Times New Roman" panose="02020603050405020304" pitchFamily="18" charset="0"/>
              <a:ea typeface="思源黑体 Bold"/>
              <a:cs typeface="Times New Roman" panose="02020603050405020304" pitchFamily="18" charset="0"/>
              <a:sym typeface="+mn-ea"/>
            </a:endParaRPr>
          </a:p>
          <a:p>
            <a:pPr algn="ctr">
              <a:lnSpc>
                <a:spcPts val="4480"/>
              </a:lnSpc>
              <a:spcBef>
                <a:spcPct val="0"/>
              </a:spcBef>
            </a:pPr>
            <a:r>
              <a:rPr lang="en-US" sz="4000" spc="200" dirty="0">
                <a:solidFill>
                  <a:srgbClr val="003070"/>
                </a:solidFill>
                <a:latin typeface="Times New Roman" panose="02020603050405020304" pitchFamily="18" charset="0"/>
                <a:ea typeface="思源黑体 Bold"/>
                <a:cs typeface="Times New Roman" panose="02020603050405020304" pitchFamily="18" charset="0"/>
                <a:sym typeface="+mn-ea"/>
              </a:rPr>
              <a:t>		        Xiaoping Shen</a:t>
            </a:r>
            <a:endParaRPr lang="en-US" sz="4000" spc="200" dirty="0">
              <a:solidFill>
                <a:srgbClr val="003070"/>
              </a:solidFill>
              <a:latin typeface="Times New Roman" panose="02020603050405020304" pitchFamily="18" charset="0"/>
              <a:ea typeface="思源黑体 Bold"/>
              <a:cs typeface="Times New Roman" panose="02020603050405020304" pitchFamily="18"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0"/>
            <a:ext cx="3952875" cy="10287000"/>
            <a:chOff x="0" y="0"/>
            <a:chExt cx="5270500" cy="13716000"/>
          </a:xfrm>
        </p:grpSpPr>
        <p:sp>
          <p:nvSpPr>
            <p:cNvPr id="3" name="AutoShape 3"/>
            <p:cNvSpPr/>
            <p:nvPr/>
          </p:nvSpPr>
          <p:spPr>
            <a:xfrm>
              <a:off x="238246" y="0"/>
              <a:ext cx="4463011" cy="13716000"/>
            </a:xfrm>
            <a:prstGeom prst="rect">
              <a:avLst/>
            </a:prstGeom>
            <a:solidFill>
              <a:srgbClr val="00488C"/>
            </a:solidFill>
          </p:spPr>
        </p:sp>
        <p:sp>
          <p:nvSpPr>
            <p:cNvPr id="4" name="AutoShape 4"/>
            <p:cNvSpPr/>
            <p:nvPr/>
          </p:nvSpPr>
          <p:spPr>
            <a:xfrm>
              <a:off x="862360" y="9671282"/>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8448917"/>
              <a:ext cx="3214783" cy="0"/>
            </a:xfrm>
            <a:prstGeom prst="line">
              <a:avLst/>
            </a:prstGeom>
            <a:ln w="12700" cap="flat">
              <a:solidFill>
                <a:srgbClr val="FFFFFF"/>
              </a:solidFill>
              <a:prstDash val="solid"/>
              <a:headEnd type="none" w="sm" len="sm"/>
              <a:tailEnd type="none" w="sm" len="sm"/>
            </a:ln>
          </p:spPr>
        </p:sp>
        <p:sp>
          <p:nvSpPr>
            <p:cNvPr id="6" name="AutoShape 6"/>
            <p:cNvSpPr/>
            <p:nvPr/>
          </p:nvSpPr>
          <p:spPr>
            <a:xfrm>
              <a:off x="862360" y="7226551"/>
              <a:ext cx="3214783" cy="0"/>
            </a:xfrm>
            <a:prstGeom prst="line">
              <a:avLst/>
            </a:prstGeom>
            <a:ln w="12700" cap="flat">
              <a:solidFill>
                <a:srgbClr val="FFFFFF"/>
              </a:solidFill>
              <a:prstDash val="solid"/>
              <a:headEnd type="none" w="sm" len="sm"/>
              <a:tailEnd type="none" w="sm" len="sm"/>
            </a:ln>
          </p:spPr>
        </p:sp>
        <p:grpSp>
          <p:nvGrpSpPr>
            <p:cNvPr id="7" name="Group 7"/>
            <p:cNvGrpSpPr/>
            <p:nvPr/>
          </p:nvGrpSpPr>
          <p:grpSpPr>
            <a:xfrm>
              <a:off x="0" y="10654470"/>
              <a:ext cx="5270500" cy="1458839"/>
              <a:chOff x="0" y="0"/>
              <a:chExt cx="9823469" cy="2719070"/>
            </a:xfrm>
          </p:grpSpPr>
          <p:sp>
            <p:nvSpPr>
              <p:cNvPr id="8" name="Freeform 8"/>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9" name="Freeform 9"/>
              <p:cNvSpPr/>
              <p:nvPr/>
            </p:nvSpPr>
            <p:spPr>
              <a:xfrm>
                <a:off x="0" y="450850"/>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8" name="AutoShape 18"/>
          <p:cNvSpPr/>
          <p:nvPr/>
        </p:nvSpPr>
        <p:spPr>
          <a:xfrm>
            <a:off x="5030893" y="1747611"/>
            <a:ext cx="12228407" cy="0"/>
          </a:xfrm>
          <a:prstGeom prst="line">
            <a:avLst/>
          </a:prstGeom>
          <a:ln w="19050" cap="flat">
            <a:solidFill>
              <a:srgbClr val="003070"/>
            </a:solidFill>
            <a:prstDash val="solid"/>
            <a:headEnd type="none" w="sm" len="sm"/>
            <a:tailEnd type="none" w="sm" len="sm"/>
          </a:ln>
        </p:spPr>
      </p:sp>
      <p:sp>
        <p:nvSpPr>
          <p:cNvPr id="24" name="TextBox 24"/>
          <p:cNvSpPr txBox="1"/>
          <p:nvPr/>
        </p:nvSpPr>
        <p:spPr>
          <a:xfrm>
            <a:off x="716915" y="5697220"/>
            <a:ext cx="3376930" cy="525145"/>
          </a:xfrm>
          <a:prstGeom prst="rect">
            <a:avLst/>
          </a:prstGeom>
        </p:spPr>
        <p:txBody>
          <a:bodyPr wrap="square" lIns="0" tIns="0" rIns="0" bIns="0" rtlCol="0" anchor="t">
            <a:spAutoFit/>
          </a:bodyPr>
          <a:lstStyle/>
          <a:p>
            <a:pPr>
              <a:lnSpc>
                <a:spcPts val="4095"/>
              </a:lnSpc>
            </a:pPr>
            <a:r>
              <a:rPr lang="en-US" altLang="zh-CN" sz="2005" spc="200" dirty="0">
                <a:solidFill>
                  <a:schemeClr val="bg1"/>
                </a:solidFill>
                <a:ea typeface="思源黑体 Bold"/>
              </a:rPr>
              <a:t>The source of the dataset</a:t>
            </a:r>
            <a:endParaRPr lang="en-US" altLang="zh-CN" sz="2005" spc="200" dirty="0">
              <a:solidFill>
                <a:schemeClr val="bg1"/>
              </a:solidFill>
              <a:ea typeface="思源黑体 Bold"/>
            </a:endParaRPr>
          </a:p>
        </p:txBody>
      </p:sp>
      <p:sp>
        <p:nvSpPr>
          <p:cNvPr id="25" name="TextBox 25"/>
          <p:cNvSpPr txBox="1"/>
          <p:nvPr/>
        </p:nvSpPr>
        <p:spPr>
          <a:xfrm>
            <a:off x="745828" y="4796292"/>
            <a:ext cx="3165472" cy="346249"/>
          </a:xfrm>
          <a:prstGeom prst="rect">
            <a:avLst/>
          </a:prstGeom>
        </p:spPr>
        <p:txBody>
          <a:bodyPr lIns="0" tIns="0" rIns="0" bIns="0" rtlCol="0" anchor="t">
            <a:spAutoFit/>
          </a:bodyPr>
          <a:lstStyle/>
          <a:p>
            <a:pPr algn="ctr">
              <a:lnSpc>
                <a:spcPts val="2695"/>
              </a:lnSpc>
            </a:pPr>
            <a:r>
              <a:rPr lang="en-US" altLang="zh-CN" sz="2400" spc="320" dirty="0">
                <a:solidFill>
                  <a:schemeClr val="bg1"/>
                </a:solidFill>
                <a:latin typeface="Bahnschrift Condensed" panose="020B0502040204020203" pitchFamily="34" charset="0"/>
                <a:ea typeface="思源黑体-粗体 Bold"/>
              </a:rPr>
              <a:t>Background</a:t>
            </a:r>
            <a:endParaRPr lang="en-US" altLang="zh-CN" sz="2800" spc="210" dirty="0">
              <a:solidFill>
                <a:schemeClr val="bg1"/>
              </a:solidFill>
              <a:ea typeface="思源黑体 Bold"/>
            </a:endParaRPr>
          </a:p>
        </p:txBody>
      </p:sp>
      <p:sp>
        <p:nvSpPr>
          <p:cNvPr id="27" name="TextBox 27"/>
          <p:cNvSpPr txBox="1"/>
          <p:nvPr/>
        </p:nvSpPr>
        <p:spPr>
          <a:xfrm>
            <a:off x="745828" y="7555123"/>
            <a:ext cx="3165472" cy="310983"/>
          </a:xfrm>
          <a:prstGeom prst="rect">
            <a:avLst/>
          </a:prstGeom>
        </p:spPr>
        <p:txBody>
          <a:bodyPr lIns="0" tIns="0" rIns="0" bIns="0" rtlCol="0" anchor="t">
            <a:spAutoFit/>
          </a:bodyPr>
          <a:lstStyle/>
          <a:p>
            <a:pPr algn="ctr">
              <a:lnSpc>
                <a:spcPts val="2565"/>
              </a:lnSpc>
            </a:pPr>
            <a:r>
              <a:rPr lang="en-US" altLang="zh-CN" spc="200" dirty="0">
                <a:solidFill>
                  <a:schemeClr val="bg1"/>
                </a:solidFill>
                <a:ea typeface="思源黑体 Bold"/>
              </a:rPr>
              <a:t>Model Training and Testing</a:t>
            </a:r>
            <a:endParaRPr lang="en-US" altLang="zh-CN" spc="200" dirty="0">
              <a:solidFill>
                <a:schemeClr val="bg1"/>
              </a:solidFill>
              <a:ea typeface="思源黑体 Bold"/>
            </a:endParaRPr>
          </a:p>
        </p:txBody>
      </p:sp>
      <p:sp>
        <p:nvSpPr>
          <p:cNvPr id="28" name="TextBox 28"/>
          <p:cNvSpPr txBox="1"/>
          <p:nvPr/>
        </p:nvSpPr>
        <p:spPr>
          <a:xfrm>
            <a:off x="746125" y="8472170"/>
            <a:ext cx="3347720" cy="310341"/>
          </a:xfrm>
          <a:prstGeom prst="rect">
            <a:avLst/>
          </a:prstGeom>
        </p:spPr>
        <p:txBody>
          <a:bodyPr wrap="square" lIns="0" tIns="0" rIns="0" bIns="0" rtlCol="0" anchor="t">
            <a:spAutoFit/>
          </a:bodyPr>
          <a:lstStyle/>
          <a:p>
            <a:pPr algn="ctr">
              <a:lnSpc>
                <a:spcPts val="2565"/>
              </a:lnSpc>
            </a:pPr>
            <a:r>
              <a:rPr lang="en-US" sz="2005" spc="200" dirty="0">
                <a:solidFill>
                  <a:srgbClr val="003070"/>
                </a:solidFill>
                <a:latin typeface="Times New Roman" panose="02020603050405020304" pitchFamily="18" charset="0"/>
                <a:ea typeface="思源黑体 Bold"/>
                <a:cs typeface="Times New Roman" panose="02020603050405020304" pitchFamily="18" charset="0"/>
              </a:rPr>
              <a:t>Summary and Prospect</a:t>
            </a:r>
            <a:endParaRPr lang="en-US" sz="2005" spc="200" dirty="0">
              <a:solidFill>
                <a:srgbClr val="003070"/>
              </a:solidFill>
              <a:latin typeface="Times New Roman" panose="02020603050405020304" pitchFamily="18" charset="0"/>
              <a:ea typeface="思源黑体 Bold"/>
              <a:cs typeface="Times New Roman" panose="02020603050405020304" pitchFamily="18" charset="0"/>
            </a:endParaRPr>
          </a:p>
        </p:txBody>
      </p:sp>
      <p:sp>
        <p:nvSpPr>
          <p:cNvPr id="29" name="TextBox 29"/>
          <p:cNvSpPr txBox="1"/>
          <p:nvPr/>
        </p:nvSpPr>
        <p:spPr>
          <a:xfrm>
            <a:off x="4983268" y="746443"/>
            <a:ext cx="12228407" cy="53803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5.</a:t>
            </a:r>
            <a:r>
              <a:rPr lang="en-US" sz="3500" b="1" spc="200" dirty="0">
                <a:solidFill>
                  <a:srgbClr val="003070"/>
                </a:solidFill>
                <a:latin typeface="Times New Roman" panose="02020603050405020304" pitchFamily="18" charset="0"/>
                <a:ea typeface="思源黑体 Bold"/>
                <a:cs typeface="Times New Roman" panose="02020603050405020304" pitchFamily="18" charset="0"/>
                <a:sym typeface="+mn-ea"/>
              </a:rPr>
              <a:t>Summary</a:t>
            </a:r>
            <a:endParaRPr lang="en-US" sz="3500" b="1" spc="350" dirty="0">
              <a:solidFill>
                <a:srgbClr val="003070"/>
              </a:solidFill>
              <a:latin typeface="Times New Roman" panose="02020603050405020304" pitchFamily="18" charset="0"/>
              <a:cs typeface="Times New Roman" panose="02020603050405020304" pitchFamily="18" charset="0"/>
            </a:endParaRPr>
          </a:p>
        </p:txBody>
      </p:sp>
      <p:grpSp>
        <p:nvGrpSpPr>
          <p:cNvPr id="33" name="Group 33"/>
          <p:cNvGrpSpPr/>
          <p:nvPr/>
        </p:nvGrpSpPr>
        <p:grpSpPr>
          <a:xfrm>
            <a:off x="6922981" y="7089916"/>
            <a:ext cx="8033385" cy="1554480"/>
            <a:chOff x="-2250440" y="20108"/>
            <a:chExt cx="10711180" cy="2072640"/>
          </a:xfrm>
        </p:grpSpPr>
        <p:sp>
          <p:nvSpPr>
            <p:cNvPr id="34" name="TextBox 34"/>
            <p:cNvSpPr txBox="1"/>
            <p:nvPr/>
          </p:nvSpPr>
          <p:spPr>
            <a:xfrm>
              <a:off x="0" y="20108"/>
              <a:ext cx="5971520" cy="413533"/>
            </a:xfrm>
            <a:prstGeom prst="rect">
              <a:avLst/>
            </a:prstGeom>
          </p:spPr>
          <p:txBody>
            <a:bodyPr lIns="0" tIns="0" rIns="0" bIns="0" rtlCol="0" anchor="t">
              <a:spAutoFit/>
            </a:bodyPr>
            <a:lstStyle/>
            <a:p>
              <a:pPr algn="ctr">
                <a:lnSpc>
                  <a:spcPts val="2560"/>
                </a:lnSpc>
                <a:spcBef>
                  <a:spcPct val="0"/>
                </a:spcBef>
              </a:pPr>
              <a:r>
                <a:rPr lang="en-US" sz="2000" spc="200" dirty="0">
                  <a:solidFill>
                    <a:srgbClr val="000000"/>
                  </a:solidFill>
                  <a:latin typeface="Times New Roman" panose="02020603050405020304" pitchFamily="18" charset="0"/>
                  <a:ea typeface="思源黑体-粗体 Bold"/>
                  <a:cs typeface="Times New Roman" panose="02020603050405020304" pitchFamily="18" charset="0"/>
                </a:rPr>
                <a:t>Garbage Classifier</a:t>
              </a:r>
              <a:endParaRPr lang="en-US" sz="2000" spc="200" dirty="0">
                <a:solidFill>
                  <a:srgbClr val="000000"/>
                </a:solidFill>
                <a:latin typeface="Times New Roman" panose="02020603050405020304" pitchFamily="18" charset="0"/>
                <a:ea typeface="思源黑体-粗体 Bold"/>
                <a:cs typeface="Times New Roman" panose="02020603050405020304" pitchFamily="18" charset="0"/>
              </a:endParaRPr>
            </a:p>
          </p:txBody>
        </p:sp>
        <p:sp>
          <p:nvSpPr>
            <p:cNvPr id="35" name="TextBox 35"/>
            <p:cNvSpPr txBox="1"/>
            <p:nvPr/>
          </p:nvSpPr>
          <p:spPr>
            <a:xfrm>
              <a:off x="-2250440" y="708448"/>
              <a:ext cx="10711180" cy="1384300"/>
            </a:xfrm>
            <a:prstGeom prst="rect">
              <a:avLst/>
            </a:prstGeom>
          </p:spPr>
          <p:txBody>
            <a:bodyPr wrap="square" lIns="0" tIns="0" rIns="0" bIns="0" rtlCol="0" anchor="t">
              <a:spAutoFit/>
            </a:bodyPr>
            <a:lstStyle/>
            <a:p>
              <a:pPr algn="just">
                <a:lnSpc>
                  <a:spcPts val="2700"/>
                </a:lnSpc>
              </a:pPr>
              <a:r>
                <a:rPr lang="en-US" spc="112" dirty="0">
                  <a:solidFill>
                    <a:srgbClr val="000000"/>
                  </a:solidFill>
                  <a:latin typeface="Times New Roman" panose="02020603050405020304" pitchFamily="18" charset="0"/>
                  <a:ea typeface="思源黑体" panose="020B0500000000000000" charset="-122"/>
                  <a:cs typeface="Times New Roman" panose="02020603050405020304" pitchFamily="18" charset="0"/>
                </a:rPr>
                <a:t>Cultivate a green and healthy lifestyle.</a:t>
              </a:r>
              <a:endParaRPr lang="en-US" spc="112" dirty="0">
                <a:solidFill>
                  <a:srgbClr val="000000"/>
                </a:solidFill>
                <a:latin typeface="Times New Roman" panose="02020603050405020304" pitchFamily="18" charset="0"/>
                <a:ea typeface="思源黑体" panose="020B0500000000000000" charset="-122"/>
                <a:cs typeface="Times New Roman" panose="02020603050405020304" pitchFamily="18" charset="0"/>
              </a:endParaRPr>
            </a:p>
            <a:p>
              <a:pPr algn="just">
                <a:lnSpc>
                  <a:spcPts val="2700"/>
                </a:lnSpc>
              </a:pPr>
              <a:r>
                <a:rPr lang="en-US" spc="112" dirty="0">
                  <a:solidFill>
                    <a:srgbClr val="000000"/>
                  </a:solidFill>
                  <a:latin typeface="Times New Roman" panose="02020603050405020304" pitchFamily="18" charset="0"/>
                  <a:ea typeface="思源黑体" panose="020B0500000000000000" charset="-122"/>
                  <a:cs typeface="Times New Roman" panose="02020603050405020304" pitchFamily="18" charset="0"/>
                </a:rPr>
                <a:t>Garbage classification is an important way and means to realize garbage reduction and recycling</a:t>
              </a:r>
              <a:endParaRPr lang="en-US" spc="112" dirty="0">
                <a:solidFill>
                  <a:srgbClr val="000000"/>
                </a:solidFill>
                <a:latin typeface="Times New Roman" panose="02020603050405020304" pitchFamily="18" charset="0"/>
                <a:ea typeface="思源黑体" panose="020B0500000000000000" charset="-122"/>
                <a:cs typeface="Times New Roman" panose="02020603050405020304" pitchFamily="18" charset="0"/>
              </a:endParaRPr>
            </a:p>
          </p:txBody>
        </p:sp>
      </p:grpSp>
      <p:sp>
        <p:nvSpPr>
          <p:cNvPr id="38" name="TextBox 32"/>
          <p:cNvSpPr txBox="1"/>
          <p:nvPr/>
        </p:nvSpPr>
        <p:spPr>
          <a:xfrm>
            <a:off x="745828" y="6638349"/>
            <a:ext cx="3165472" cy="328930"/>
          </a:xfrm>
          <a:prstGeom prst="rect">
            <a:avLst/>
          </a:prstGeom>
        </p:spPr>
        <p:txBody>
          <a:bodyPr lIns="0" tIns="0" rIns="0" bIns="0" rtlCol="0" anchor="t">
            <a:spAutoFit/>
          </a:bodyPr>
          <a:lstStyle/>
          <a:p>
            <a:pPr algn="ctr">
              <a:lnSpc>
                <a:spcPts val="2565"/>
              </a:lnSpc>
            </a:pPr>
            <a:r>
              <a:rPr lang="en-US" altLang="zh-CN" sz="2005" spc="200" dirty="0">
                <a:solidFill>
                  <a:schemeClr val="bg1"/>
                </a:solidFill>
                <a:ea typeface="思源黑体 Bold"/>
                <a:sym typeface="+mn-ea"/>
              </a:rPr>
              <a:t>The model used in study</a:t>
            </a:r>
            <a:endParaRPr lang="en-US" altLang="zh-CN" sz="2005" spc="200" dirty="0">
              <a:solidFill>
                <a:schemeClr val="bg1"/>
              </a:solidFill>
              <a:ea typeface="思源黑体 Bold"/>
              <a:sym typeface="+mn-ea"/>
            </a:endParaRPr>
          </a:p>
        </p:txBody>
      </p:sp>
      <p:pic>
        <p:nvPicPr>
          <p:cNvPr id="41" name="图片 40"/>
          <p:cNvPicPr>
            <a:picLocks noChangeAspect="1"/>
          </p:cNvPicPr>
          <p:nvPr/>
        </p:nvPicPr>
        <p:blipFill>
          <a:blip r:embed="rId1"/>
          <a:stretch>
            <a:fillRect/>
          </a:stretch>
        </p:blipFill>
        <p:spPr>
          <a:xfrm>
            <a:off x="6781800" y="1849755"/>
            <a:ext cx="8068310" cy="5052060"/>
          </a:xfrm>
          <a:prstGeom prst="rect">
            <a:avLst/>
          </a:prstGeom>
        </p:spPr>
      </p:pic>
      <p:pic>
        <p:nvPicPr>
          <p:cNvPr id="21" name="图片 20"/>
          <p:cNvPicPr>
            <a:picLocks noChangeAspect="1"/>
          </p:cNvPicPr>
          <p:nvPr/>
        </p:nvPicPr>
        <p:blipFill>
          <a:blip r:embed="rId2"/>
          <a:stretch>
            <a:fillRect/>
          </a:stretch>
        </p:blipFill>
        <p:spPr>
          <a:xfrm>
            <a:off x="654935" y="981148"/>
            <a:ext cx="3326883" cy="1571552"/>
          </a:xfrm>
          <a:prstGeom prst="rect">
            <a:avLst/>
          </a:prstGeom>
          <a:solidFill>
            <a:srgbClr val="003070"/>
          </a:solidFill>
        </p:spPr>
      </p:pic>
      <p:sp>
        <p:nvSpPr>
          <p:cNvPr id="22" name="AutoShape 4"/>
          <p:cNvSpPr/>
          <p:nvPr/>
        </p:nvSpPr>
        <p:spPr>
          <a:xfrm>
            <a:off x="1123020" y="8039100"/>
            <a:ext cx="2411087" cy="0"/>
          </a:xfrm>
          <a:prstGeom prst="line">
            <a:avLst/>
          </a:prstGeom>
          <a:ln w="12700" cap="flat">
            <a:solidFill>
              <a:srgbClr val="FFFFFF"/>
            </a:solidFill>
            <a:prstDash val="solid"/>
            <a:headEnd type="none" w="sm" len="sm"/>
            <a:tailEnd type="none" w="sm" len="sm"/>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0"/>
            <a:ext cx="3952875" cy="10287000"/>
            <a:chOff x="0" y="0"/>
            <a:chExt cx="5270500" cy="13716000"/>
          </a:xfrm>
        </p:grpSpPr>
        <p:sp>
          <p:nvSpPr>
            <p:cNvPr id="3" name="AutoShape 3"/>
            <p:cNvSpPr/>
            <p:nvPr/>
          </p:nvSpPr>
          <p:spPr>
            <a:xfrm>
              <a:off x="238246" y="0"/>
              <a:ext cx="4463011" cy="13716000"/>
            </a:xfrm>
            <a:prstGeom prst="rect">
              <a:avLst/>
            </a:prstGeom>
            <a:solidFill>
              <a:srgbClr val="00488C"/>
            </a:solidFill>
          </p:spPr>
        </p:sp>
        <p:sp>
          <p:nvSpPr>
            <p:cNvPr id="4" name="AutoShape 4"/>
            <p:cNvSpPr/>
            <p:nvPr/>
          </p:nvSpPr>
          <p:spPr>
            <a:xfrm>
              <a:off x="862360" y="9671282"/>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8448917"/>
              <a:ext cx="3214783" cy="0"/>
            </a:xfrm>
            <a:prstGeom prst="line">
              <a:avLst/>
            </a:prstGeom>
            <a:ln w="12700" cap="flat">
              <a:solidFill>
                <a:srgbClr val="FFFFFF"/>
              </a:solidFill>
              <a:prstDash val="solid"/>
              <a:headEnd type="none" w="sm" len="sm"/>
              <a:tailEnd type="none" w="sm" len="sm"/>
            </a:ln>
          </p:spPr>
        </p:sp>
        <p:sp>
          <p:nvSpPr>
            <p:cNvPr id="6" name="AutoShape 6"/>
            <p:cNvSpPr/>
            <p:nvPr/>
          </p:nvSpPr>
          <p:spPr>
            <a:xfrm>
              <a:off x="862360" y="7226551"/>
              <a:ext cx="3214783" cy="0"/>
            </a:xfrm>
            <a:prstGeom prst="line">
              <a:avLst/>
            </a:prstGeom>
            <a:ln w="12700" cap="flat">
              <a:solidFill>
                <a:srgbClr val="FFFFFF"/>
              </a:solidFill>
              <a:prstDash val="solid"/>
              <a:headEnd type="none" w="sm" len="sm"/>
              <a:tailEnd type="none" w="sm" len="sm"/>
            </a:ln>
          </p:spPr>
        </p:sp>
        <p:grpSp>
          <p:nvGrpSpPr>
            <p:cNvPr id="7" name="Group 7"/>
            <p:cNvGrpSpPr/>
            <p:nvPr/>
          </p:nvGrpSpPr>
          <p:grpSpPr>
            <a:xfrm>
              <a:off x="0" y="10654470"/>
              <a:ext cx="5270500" cy="1458839"/>
              <a:chOff x="0" y="0"/>
              <a:chExt cx="9823469" cy="2719070"/>
            </a:xfrm>
          </p:grpSpPr>
          <p:sp>
            <p:nvSpPr>
              <p:cNvPr id="8" name="Freeform 8"/>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9" name="Freeform 9"/>
              <p:cNvSpPr/>
              <p:nvPr/>
            </p:nvSpPr>
            <p:spPr>
              <a:xfrm>
                <a:off x="0" y="450850"/>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8" name="AutoShape 18"/>
          <p:cNvSpPr/>
          <p:nvPr/>
        </p:nvSpPr>
        <p:spPr>
          <a:xfrm>
            <a:off x="5030893" y="1747611"/>
            <a:ext cx="12228407" cy="0"/>
          </a:xfrm>
          <a:prstGeom prst="line">
            <a:avLst/>
          </a:prstGeom>
          <a:ln w="19050" cap="flat">
            <a:solidFill>
              <a:srgbClr val="003070"/>
            </a:solidFill>
            <a:prstDash val="solid"/>
            <a:headEnd type="none" w="sm" len="sm"/>
            <a:tailEnd type="none" w="sm" len="sm"/>
          </a:ln>
        </p:spPr>
      </p:sp>
      <p:sp>
        <p:nvSpPr>
          <p:cNvPr id="24" name="TextBox 24"/>
          <p:cNvSpPr txBox="1"/>
          <p:nvPr/>
        </p:nvSpPr>
        <p:spPr>
          <a:xfrm>
            <a:off x="666750" y="5697220"/>
            <a:ext cx="3324225" cy="525145"/>
          </a:xfrm>
          <a:prstGeom prst="rect">
            <a:avLst/>
          </a:prstGeom>
        </p:spPr>
        <p:txBody>
          <a:bodyPr wrap="square" lIns="0" tIns="0" rIns="0" bIns="0" rtlCol="0" anchor="t">
            <a:spAutoFit/>
          </a:bodyPr>
          <a:lstStyle/>
          <a:p>
            <a:pPr>
              <a:lnSpc>
                <a:spcPts val="4095"/>
              </a:lnSpc>
            </a:pPr>
            <a:r>
              <a:rPr lang="en-US" altLang="zh-CN" sz="2005" spc="200" dirty="0">
                <a:solidFill>
                  <a:schemeClr val="bg1"/>
                </a:solidFill>
                <a:ea typeface="思源黑体 Bold"/>
              </a:rPr>
              <a:t>The source of the dataset</a:t>
            </a:r>
            <a:endParaRPr lang="en-US" altLang="zh-CN" sz="2005" spc="200" dirty="0">
              <a:solidFill>
                <a:schemeClr val="bg1"/>
              </a:solidFill>
              <a:ea typeface="思源黑体 Bold"/>
            </a:endParaRPr>
          </a:p>
        </p:txBody>
      </p:sp>
      <p:sp>
        <p:nvSpPr>
          <p:cNvPr id="25" name="TextBox 25"/>
          <p:cNvSpPr txBox="1"/>
          <p:nvPr/>
        </p:nvSpPr>
        <p:spPr>
          <a:xfrm>
            <a:off x="745828" y="4796292"/>
            <a:ext cx="3165472" cy="346249"/>
          </a:xfrm>
          <a:prstGeom prst="rect">
            <a:avLst/>
          </a:prstGeom>
        </p:spPr>
        <p:txBody>
          <a:bodyPr lIns="0" tIns="0" rIns="0" bIns="0" rtlCol="0" anchor="t">
            <a:spAutoFit/>
          </a:bodyPr>
          <a:lstStyle/>
          <a:p>
            <a:pPr algn="ctr">
              <a:lnSpc>
                <a:spcPts val="2695"/>
              </a:lnSpc>
            </a:pPr>
            <a:r>
              <a:rPr lang="en-US" altLang="zh-CN" sz="2400" spc="320" dirty="0">
                <a:solidFill>
                  <a:schemeClr val="bg1"/>
                </a:solidFill>
                <a:latin typeface="Bahnschrift Condensed" panose="020B0502040204020203" pitchFamily="34" charset="0"/>
                <a:ea typeface="思源黑体-粗体 Bold"/>
              </a:rPr>
              <a:t>Background</a:t>
            </a:r>
            <a:endParaRPr lang="en-US" altLang="zh-CN" sz="2800" spc="210" dirty="0">
              <a:solidFill>
                <a:schemeClr val="bg1"/>
              </a:solidFill>
              <a:ea typeface="思源黑体 Bold"/>
            </a:endParaRPr>
          </a:p>
        </p:txBody>
      </p:sp>
      <p:sp>
        <p:nvSpPr>
          <p:cNvPr id="27" name="TextBox 27"/>
          <p:cNvSpPr txBox="1"/>
          <p:nvPr/>
        </p:nvSpPr>
        <p:spPr>
          <a:xfrm>
            <a:off x="745828" y="7555123"/>
            <a:ext cx="3165472" cy="310983"/>
          </a:xfrm>
          <a:prstGeom prst="rect">
            <a:avLst/>
          </a:prstGeom>
        </p:spPr>
        <p:txBody>
          <a:bodyPr lIns="0" tIns="0" rIns="0" bIns="0" rtlCol="0" anchor="t">
            <a:spAutoFit/>
          </a:bodyPr>
          <a:lstStyle/>
          <a:p>
            <a:pPr algn="ctr">
              <a:lnSpc>
                <a:spcPts val="2565"/>
              </a:lnSpc>
            </a:pPr>
            <a:r>
              <a:rPr lang="en-US" altLang="zh-CN" spc="200" dirty="0">
                <a:solidFill>
                  <a:schemeClr val="bg1"/>
                </a:solidFill>
                <a:ea typeface="思源黑体 Bold"/>
              </a:rPr>
              <a:t>Model Training and Testing</a:t>
            </a:r>
            <a:endParaRPr lang="en-US" altLang="zh-CN" spc="200" dirty="0">
              <a:solidFill>
                <a:schemeClr val="bg1"/>
              </a:solidFill>
              <a:ea typeface="思源黑体 Bold"/>
            </a:endParaRPr>
          </a:p>
        </p:txBody>
      </p:sp>
      <p:sp>
        <p:nvSpPr>
          <p:cNvPr id="28" name="TextBox 28"/>
          <p:cNvSpPr txBox="1"/>
          <p:nvPr/>
        </p:nvSpPr>
        <p:spPr>
          <a:xfrm>
            <a:off x="746125" y="8472170"/>
            <a:ext cx="3347720" cy="310341"/>
          </a:xfrm>
          <a:prstGeom prst="rect">
            <a:avLst/>
          </a:prstGeom>
        </p:spPr>
        <p:txBody>
          <a:bodyPr wrap="square" lIns="0" tIns="0" rIns="0" bIns="0" rtlCol="0" anchor="t">
            <a:spAutoFit/>
          </a:bodyPr>
          <a:lstStyle/>
          <a:p>
            <a:pPr algn="ctr">
              <a:lnSpc>
                <a:spcPts val="2565"/>
              </a:lnSpc>
            </a:pPr>
            <a:r>
              <a:rPr lang="en-US" sz="2005" spc="200" dirty="0">
                <a:solidFill>
                  <a:srgbClr val="003070"/>
                </a:solidFill>
                <a:latin typeface="Times New Roman" panose="02020603050405020304" pitchFamily="18" charset="0"/>
                <a:ea typeface="思源黑体 Bold"/>
                <a:cs typeface="Times New Roman" panose="02020603050405020304" pitchFamily="18" charset="0"/>
              </a:rPr>
              <a:t>Summary and Prospect</a:t>
            </a:r>
            <a:endParaRPr lang="en-US" sz="2005" spc="200" dirty="0">
              <a:solidFill>
                <a:srgbClr val="003070"/>
              </a:solidFill>
              <a:latin typeface="Times New Roman" panose="02020603050405020304" pitchFamily="18" charset="0"/>
              <a:ea typeface="思源黑体 Bold"/>
              <a:cs typeface="Times New Roman" panose="02020603050405020304" pitchFamily="18" charset="0"/>
            </a:endParaRPr>
          </a:p>
        </p:txBody>
      </p:sp>
      <p:sp>
        <p:nvSpPr>
          <p:cNvPr id="29" name="TextBox 29"/>
          <p:cNvSpPr txBox="1"/>
          <p:nvPr/>
        </p:nvSpPr>
        <p:spPr>
          <a:xfrm>
            <a:off x="4983268" y="746443"/>
            <a:ext cx="12228407" cy="53803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5.</a:t>
            </a:r>
            <a:r>
              <a:rPr lang="en-US" sz="3500" b="1" spc="200" dirty="0">
                <a:solidFill>
                  <a:srgbClr val="003070"/>
                </a:solidFill>
                <a:latin typeface="Times New Roman" panose="02020603050405020304" pitchFamily="18" charset="0"/>
                <a:ea typeface="思源黑体 Bold"/>
                <a:cs typeface="Times New Roman" panose="02020603050405020304" pitchFamily="18" charset="0"/>
                <a:sym typeface="+mn-ea"/>
              </a:rPr>
              <a:t>Summary</a:t>
            </a:r>
            <a:endParaRPr lang="en-US" sz="3500" b="1" spc="350" dirty="0">
              <a:solidFill>
                <a:srgbClr val="003070"/>
              </a:solidFill>
              <a:latin typeface="Times New Roman" panose="02020603050405020304" pitchFamily="18" charset="0"/>
              <a:cs typeface="Times New Roman" panose="02020603050405020304" pitchFamily="18" charset="0"/>
            </a:endParaRPr>
          </a:p>
        </p:txBody>
      </p:sp>
      <p:sp>
        <p:nvSpPr>
          <p:cNvPr id="38" name="TextBox 32"/>
          <p:cNvSpPr txBox="1"/>
          <p:nvPr/>
        </p:nvSpPr>
        <p:spPr>
          <a:xfrm>
            <a:off x="745828" y="6724709"/>
            <a:ext cx="3165472" cy="328930"/>
          </a:xfrm>
          <a:prstGeom prst="rect">
            <a:avLst/>
          </a:prstGeom>
        </p:spPr>
        <p:txBody>
          <a:bodyPr lIns="0" tIns="0" rIns="0" bIns="0" rtlCol="0" anchor="t">
            <a:spAutoFit/>
          </a:bodyPr>
          <a:lstStyle/>
          <a:p>
            <a:pPr algn="ctr">
              <a:lnSpc>
                <a:spcPts val="2565"/>
              </a:lnSpc>
            </a:pPr>
            <a:r>
              <a:rPr lang="en-US" altLang="zh-CN" sz="2005" spc="200" dirty="0">
                <a:solidFill>
                  <a:schemeClr val="bg1"/>
                </a:solidFill>
                <a:ea typeface="思源黑体 Bold"/>
                <a:sym typeface="+mn-ea"/>
              </a:rPr>
              <a:t>The model used in study</a:t>
            </a:r>
            <a:endParaRPr lang="en-US" altLang="zh-CN" sz="2005" spc="200" dirty="0">
              <a:solidFill>
                <a:schemeClr val="bg1"/>
              </a:solidFill>
              <a:ea typeface="思源黑体 Bold"/>
              <a:sym typeface="+mn-ea"/>
            </a:endParaRPr>
          </a:p>
        </p:txBody>
      </p:sp>
      <p:pic>
        <p:nvPicPr>
          <p:cNvPr id="21" name="图片 20"/>
          <p:cNvPicPr>
            <a:picLocks noChangeAspect="1"/>
          </p:cNvPicPr>
          <p:nvPr/>
        </p:nvPicPr>
        <p:blipFill>
          <a:blip r:embed="rId1"/>
          <a:stretch>
            <a:fillRect/>
          </a:stretch>
        </p:blipFill>
        <p:spPr>
          <a:xfrm>
            <a:off x="654935" y="981148"/>
            <a:ext cx="3326883" cy="1571552"/>
          </a:xfrm>
          <a:prstGeom prst="rect">
            <a:avLst/>
          </a:prstGeom>
          <a:solidFill>
            <a:srgbClr val="003070"/>
          </a:solidFill>
        </p:spPr>
      </p:pic>
      <p:grpSp>
        <p:nvGrpSpPr>
          <p:cNvPr id="22" name="Group 33"/>
          <p:cNvGrpSpPr/>
          <p:nvPr/>
        </p:nvGrpSpPr>
        <p:grpSpPr>
          <a:xfrm>
            <a:off x="8534611" y="7067691"/>
            <a:ext cx="5562389" cy="2351680"/>
            <a:chOff x="0" y="20108"/>
            <a:chExt cx="6088380" cy="2608080"/>
          </a:xfrm>
        </p:grpSpPr>
        <p:sp>
          <p:nvSpPr>
            <p:cNvPr id="23" name="TextBox 34"/>
            <p:cNvSpPr txBox="1"/>
            <p:nvPr/>
          </p:nvSpPr>
          <p:spPr>
            <a:xfrm>
              <a:off x="0" y="20108"/>
              <a:ext cx="5971520" cy="364089"/>
            </a:xfrm>
            <a:prstGeom prst="rect">
              <a:avLst/>
            </a:prstGeom>
          </p:spPr>
          <p:txBody>
            <a:bodyPr lIns="0" tIns="0" rIns="0" bIns="0" rtlCol="0" anchor="t">
              <a:spAutoFit/>
            </a:bodyPr>
            <a:lstStyle/>
            <a:p>
              <a:pPr algn="ctr">
                <a:lnSpc>
                  <a:spcPts val="2560"/>
                </a:lnSpc>
                <a:spcBef>
                  <a:spcPct val="0"/>
                </a:spcBef>
              </a:pPr>
              <a:r>
                <a:rPr lang="en-US" sz="2000" b="1" spc="200" dirty="0">
                  <a:solidFill>
                    <a:srgbClr val="000000"/>
                  </a:solidFill>
                  <a:latin typeface="Times New Roman" panose="02020603050405020304" pitchFamily="18" charset="0"/>
                  <a:ea typeface="思源黑体-粗体 Bold"/>
                  <a:cs typeface="Times New Roman" panose="02020603050405020304" pitchFamily="18" charset="0"/>
                </a:rPr>
                <a:t>Common CNN model-</a:t>
              </a:r>
              <a:r>
                <a:rPr lang="en-US" sz="2000" b="1" spc="200" dirty="0" err="1">
                  <a:solidFill>
                    <a:srgbClr val="000000"/>
                  </a:solidFill>
                  <a:latin typeface="Times New Roman" panose="02020603050405020304" pitchFamily="18" charset="0"/>
                  <a:ea typeface="思源黑体-粗体 Bold"/>
                  <a:cs typeface="Times New Roman" panose="02020603050405020304" pitchFamily="18" charset="0"/>
                </a:rPr>
                <a:t>ResNet</a:t>
              </a:r>
              <a:endParaRPr lang="en-US" sz="2000" b="1" spc="200" dirty="0">
                <a:solidFill>
                  <a:srgbClr val="000000"/>
                </a:solidFill>
                <a:latin typeface="Times New Roman" panose="02020603050405020304" pitchFamily="18" charset="0"/>
                <a:ea typeface="思源黑体-粗体 Bold"/>
                <a:cs typeface="Times New Roman" panose="02020603050405020304" pitchFamily="18" charset="0"/>
              </a:endParaRPr>
            </a:p>
          </p:txBody>
        </p:sp>
        <p:sp>
          <p:nvSpPr>
            <p:cNvPr id="26" name="TextBox 35"/>
            <p:cNvSpPr txBox="1"/>
            <p:nvPr/>
          </p:nvSpPr>
          <p:spPr>
            <a:xfrm>
              <a:off x="0" y="708449"/>
              <a:ext cx="6088380" cy="1919739"/>
            </a:xfrm>
            <a:prstGeom prst="rect">
              <a:avLst/>
            </a:prstGeom>
          </p:spPr>
          <p:txBody>
            <a:bodyPr wrap="square" lIns="0" tIns="0" rIns="0" bIns="0" rtlCol="0" anchor="t">
              <a:spAutoFit/>
            </a:bodyPr>
            <a:lstStyle/>
            <a:p>
              <a:pPr algn="just">
                <a:lnSpc>
                  <a:spcPts val="2700"/>
                </a:lnSpc>
              </a:pPr>
              <a:r>
                <a:rPr lang="en-US" sz="20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rPr>
                <a:t>Relatively easier to train very deep (e.g. more than 100 layers) neural.</a:t>
              </a:r>
              <a:endParaRPr lang="en-US" sz="20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endParaRPr>
            </a:p>
            <a:p>
              <a:pPr algn="just">
                <a:lnSpc>
                  <a:spcPts val="2700"/>
                </a:lnSpc>
              </a:pPr>
              <a:endParaRPr lang="en-US" sz="20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endParaRPr>
            </a:p>
            <a:p>
              <a:pPr algn="just">
                <a:lnSpc>
                  <a:spcPts val="2700"/>
                </a:lnSpc>
              </a:pPr>
              <a:r>
                <a:rPr lang="en-US" sz="20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rPr>
                <a:t>Good performance on training error when it is used to train deep neural networks.</a:t>
              </a:r>
              <a:endParaRPr lang="en-US" sz="20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endParaRPr>
            </a:p>
          </p:txBody>
        </p:sp>
      </p:grpSp>
      <p:pic>
        <p:nvPicPr>
          <p:cNvPr id="30" name="图片 29"/>
          <p:cNvPicPr>
            <a:picLocks noChangeAspect="1"/>
          </p:cNvPicPr>
          <p:nvPr/>
        </p:nvPicPr>
        <p:blipFill>
          <a:blip r:embed="rId2"/>
          <a:stretch>
            <a:fillRect/>
          </a:stretch>
        </p:blipFill>
        <p:spPr>
          <a:xfrm>
            <a:off x="5191760" y="1913255"/>
            <a:ext cx="12019915" cy="4988560"/>
          </a:xfrm>
          <a:prstGeom prst="rect">
            <a:avLst/>
          </a:prstGeom>
        </p:spPr>
      </p:pic>
      <p:sp>
        <p:nvSpPr>
          <p:cNvPr id="31" name="AutoShape 4"/>
          <p:cNvSpPr/>
          <p:nvPr/>
        </p:nvSpPr>
        <p:spPr>
          <a:xfrm>
            <a:off x="1123020" y="8039100"/>
            <a:ext cx="2411087" cy="0"/>
          </a:xfrm>
          <a:prstGeom prst="line">
            <a:avLst/>
          </a:prstGeom>
          <a:ln w="12700" cap="flat">
            <a:solidFill>
              <a:srgbClr val="FFFFFF"/>
            </a:solidFill>
            <a:prstDash val="solid"/>
            <a:headEnd type="none" w="sm" len="sm"/>
            <a:tailEnd type="none" w="sm" len="sm"/>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0"/>
            <a:ext cx="3952875" cy="10287000"/>
            <a:chOff x="0" y="0"/>
            <a:chExt cx="5270500" cy="13716000"/>
          </a:xfrm>
        </p:grpSpPr>
        <p:sp>
          <p:nvSpPr>
            <p:cNvPr id="3" name="AutoShape 3"/>
            <p:cNvSpPr/>
            <p:nvPr/>
          </p:nvSpPr>
          <p:spPr>
            <a:xfrm>
              <a:off x="238246" y="0"/>
              <a:ext cx="4463011" cy="13716000"/>
            </a:xfrm>
            <a:prstGeom prst="rect">
              <a:avLst/>
            </a:prstGeom>
            <a:solidFill>
              <a:srgbClr val="00488C"/>
            </a:solidFill>
          </p:spPr>
        </p:sp>
        <p:sp>
          <p:nvSpPr>
            <p:cNvPr id="4" name="AutoShape 4"/>
            <p:cNvSpPr/>
            <p:nvPr/>
          </p:nvSpPr>
          <p:spPr>
            <a:xfrm>
              <a:off x="862360" y="9671282"/>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8448917"/>
              <a:ext cx="3214783" cy="0"/>
            </a:xfrm>
            <a:prstGeom prst="line">
              <a:avLst/>
            </a:prstGeom>
            <a:ln w="12700" cap="flat">
              <a:solidFill>
                <a:srgbClr val="FFFFFF"/>
              </a:solidFill>
              <a:prstDash val="solid"/>
              <a:headEnd type="none" w="sm" len="sm"/>
              <a:tailEnd type="none" w="sm" len="sm"/>
            </a:ln>
          </p:spPr>
        </p:sp>
        <p:sp>
          <p:nvSpPr>
            <p:cNvPr id="6" name="AutoShape 6"/>
            <p:cNvSpPr/>
            <p:nvPr/>
          </p:nvSpPr>
          <p:spPr>
            <a:xfrm>
              <a:off x="862360" y="7226551"/>
              <a:ext cx="3214783" cy="0"/>
            </a:xfrm>
            <a:prstGeom prst="line">
              <a:avLst/>
            </a:prstGeom>
            <a:ln w="12700" cap="flat">
              <a:solidFill>
                <a:srgbClr val="FFFFFF"/>
              </a:solidFill>
              <a:prstDash val="solid"/>
              <a:headEnd type="none" w="sm" len="sm"/>
              <a:tailEnd type="none" w="sm" len="sm"/>
            </a:ln>
          </p:spPr>
        </p:sp>
        <p:grpSp>
          <p:nvGrpSpPr>
            <p:cNvPr id="7" name="Group 7"/>
            <p:cNvGrpSpPr/>
            <p:nvPr/>
          </p:nvGrpSpPr>
          <p:grpSpPr>
            <a:xfrm>
              <a:off x="0" y="10654470"/>
              <a:ext cx="5270500" cy="1458839"/>
              <a:chOff x="0" y="0"/>
              <a:chExt cx="9823469" cy="2719070"/>
            </a:xfrm>
          </p:grpSpPr>
          <p:sp>
            <p:nvSpPr>
              <p:cNvPr id="8" name="Freeform 8"/>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9" name="Freeform 9"/>
              <p:cNvSpPr/>
              <p:nvPr/>
            </p:nvSpPr>
            <p:spPr>
              <a:xfrm>
                <a:off x="0" y="450850"/>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8" name="AutoShape 18"/>
          <p:cNvSpPr/>
          <p:nvPr/>
        </p:nvSpPr>
        <p:spPr>
          <a:xfrm>
            <a:off x="5030893" y="1747611"/>
            <a:ext cx="12228407" cy="0"/>
          </a:xfrm>
          <a:prstGeom prst="line">
            <a:avLst/>
          </a:prstGeom>
          <a:ln w="19050" cap="flat">
            <a:solidFill>
              <a:srgbClr val="003070"/>
            </a:solidFill>
            <a:prstDash val="solid"/>
            <a:headEnd type="none" w="sm" len="sm"/>
            <a:tailEnd type="none" w="sm" len="sm"/>
          </a:ln>
        </p:spPr>
      </p:sp>
      <p:sp>
        <p:nvSpPr>
          <p:cNvPr id="24" name="TextBox 24"/>
          <p:cNvSpPr txBox="1"/>
          <p:nvPr/>
        </p:nvSpPr>
        <p:spPr>
          <a:xfrm>
            <a:off x="683260" y="5666740"/>
            <a:ext cx="3319145" cy="525145"/>
          </a:xfrm>
          <a:prstGeom prst="rect">
            <a:avLst/>
          </a:prstGeom>
        </p:spPr>
        <p:txBody>
          <a:bodyPr wrap="square" lIns="0" tIns="0" rIns="0" bIns="0" rtlCol="0" anchor="t">
            <a:spAutoFit/>
          </a:bodyPr>
          <a:lstStyle/>
          <a:p>
            <a:pPr>
              <a:lnSpc>
                <a:spcPts val="4095"/>
              </a:lnSpc>
            </a:pPr>
            <a:r>
              <a:rPr lang="en-US" altLang="zh-CN" sz="2005" spc="200" dirty="0">
                <a:solidFill>
                  <a:schemeClr val="bg1"/>
                </a:solidFill>
                <a:ea typeface="思源黑体 Bold"/>
              </a:rPr>
              <a:t>The source of the dataset</a:t>
            </a:r>
            <a:endParaRPr lang="en-US" altLang="zh-CN" sz="2005" spc="200" dirty="0">
              <a:solidFill>
                <a:schemeClr val="bg1"/>
              </a:solidFill>
              <a:ea typeface="思源黑体 Bold"/>
            </a:endParaRPr>
          </a:p>
        </p:txBody>
      </p:sp>
      <p:sp>
        <p:nvSpPr>
          <p:cNvPr id="25" name="TextBox 25"/>
          <p:cNvSpPr txBox="1"/>
          <p:nvPr/>
        </p:nvSpPr>
        <p:spPr>
          <a:xfrm>
            <a:off x="745828" y="4796292"/>
            <a:ext cx="3165472" cy="346249"/>
          </a:xfrm>
          <a:prstGeom prst="rect">
            <a:avLst/>
          </a:prstGeom>
        </p:spPr>
        <p:txBody>
          <a:bodyPr lIns="0" tIns="0" rIns="0" bIns="0" rtlCol="0" anchor="t">
            <a:spAutoFit/>
          </a:bodyPr>
          <a:lstStyle/>
          <a:p>
            <a:pPr algn="ctr">
              <a:lnSpc>
                <a:spcPts val="2695"/>
              </a:lnSpc>
            </a:pPr>
            <a:r>
              <a:rPr lang="en-US" altLang="zh-CN" sz="2400" spc="320" dirty="0">
                <a:solidFill>
                  <a:schemeClr val="bg1"/>
                </a:solidFill>
                <a:latin typeface="Bahnschrift Condensed" panose="020B0502040204020203" pitchFamily="34" charset="0"/>
                <a:ea typeface="思源黑体-粗体 Bold"/>
              </a:rPr>
              <a:t>Background</a:t>
            </a:r>
            <a:endParaRPr lang="en-US" altLang="zh-CN" sz="2800" spc="210" dirty="0">
              <a:solidFill>
                <a:schemeClr val="bg1"/>
              </a:solidFill>
              <a:ea typeface="思源黑体 Bold"/>
            </a:endParaRPr>
          </a:p>
        </p:txBody>
      </p:sp>
      <p:sp>
        <p:nvSpPr>
          <p:cNvPr id="27" name="TextBox 27"/>
          <p:cNvSpPr txBox="1"/>
          <p:nvPr/>
        </p:nvSpPr>
        <p:spPr>
          <a:xfrm>
            <a:off x="745828" y="7555123"/>
            <a:ext cx="3165472" cy="310983"/>
          </a:xfrm>
          <a:prstGeom prst="rect">
            <a:avLst/>
          </a:prstGeom>
        </p:spPr>
        <p:txBody>
          <a:bodyPr lIns="0" tIns="0" rIns="0" bIns="0" rtlCol="0" anchor="t">
            <a:spAutoFit/>
          </a:bodyPr>
          <a:lstStyle/>
          <a:p>
            <a:pPr algn="ctr">
              <a:lnSpc>
                <a:spcPts val="2565"/>
              </a:lnSpc>
            </a:pPr>
            <a:r>
              <a:rPr lang="en-US" altLang="zh-CN" spc="200" dirty="0">
                <a:solidFill>
                  <a:schemeClr val="bg1"/>
                </a:solidFill>
                <a:ea typeface="思源黑体 Bold"/>
              </a:rPr>
              <a:t>Model Training and Testing</a:t>
            </a:r>
            <a:endParaRPr lang="en-US" altLang="zh-CN" spc="200" dirty="0">
              <a:solidFill>
                <a:schemeClr val="bg1"/>
              </a:solidFill>
              <a:ea typeface="思源黑体 Bold"/>
            </a:endParaRPr>
          </a:p>
        </p:txBody>
      </p:sp>
      <p:sp>
        <p:nvSpPr>
          <p:cNvPr id="28" name="TextBox 28"/>
          <p:cNvSpPr txBox="1"/>
          <p:nvPr/>
        </p:nvSpPr>
        <p:spPr>
          <a:xfrm>
            <a:off x="746125" y="8472170"/>
            <a:ext cx="3347720" cy="310341"/>
          </a:xfrm>
          <a:prstGeom prst="rect">
            <a:avLst/>
          </a:prstGeom>
        </p:spPr>
        <p:txBody>
          <a:bodyPr wrap="square" lIns="0" tIns="0" rIns="0" bIns="0" rtlCol="0" anchor="t">
            <a:spAutoFit/>
          </a:bodyPr>
          <a:lstStyle/>
          <a:p>
            <a:pPr algn="ctr">
              <a:lnSpc>
                <a:spcPts val="2565"/>
              </a:lnSpc>
            </a:pPr>
            <a:r>
              <a:rPr lang="en-US" sz="2005" spc="200" dirty="0">
                <a:solidFill>
                  <a:srgbClr val="003070"/>
                </a:solidFill>
                <a:latin typeface="Times New Roman" panose="02020603050405020304" pitchFamily="18" charset="0"/>
                <a:ea typeface="思源黑体 Bold"/>
                <a:cs typeface="Times New Roman" panose="02020603050405020304" pitchFamily="18" charset="0"/>
              </a:rPr>
              <a:t>Summary and Prospect</a:t>
            </a:r>
            <a:endParaRPr lang="en-US" sz="2005" spc="200" dirty="0">
              <a:solidFill>
                <a:srgbClr val="003070"/>
              </a:solidFill>
              <a:latin typeface="Times New Roman" panose="02020603050405020304" pitchFamily="18" charset="0"/>
              <a:ea typeface="思源黑体 Bold"/>
              <a:cs typeface="Times New Roman" panose="02020603050405020304" pitchFamily="18" charset="0"/>
            </a:endParaRPr>
          </a:p>
        </p:txBody>
      </p:sp>
      <p:sp>
        <p:nvSpPr>
          <p:cNvPr id="29" name="TextBox 29"/>
          <p:cNvSpPr txBox="1"/>
          <p:nvPr/>
        </p:nvSpPr>
        <p:spPr>
          <a:xfrm>
            <a:off x="4983268" y="746443"/>
            <a:ext cx="12228407" cy="53803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5.</a:t>
            </a:r>
            <a:r>
              <a:rPr lang="en-US" sz="3500" b="1" spc="200" dirty="0">
                <a:solidFill>
                  <a:srgbClr val="003070"/>
                </a:solidFill>
                <a:latin typeface="Times New Roman" panose="02020603050405020304" pitchFamily="18" charset="0"/>
                <a:ea typeface="思源黑体 Bold"/>
                <a:cs typeface="Times New Roman" panose="02020603050405020304" pitchFamily="18" charset="0"/>
                <a:sym typeface="+mn-ea"/>
              </a:rPr>
              <a:t>Summary</a:t>
            </a:r>
            <a:endParaRPr lang="en-US" sz="3500" b="1" spc="350" dirty="0">
              <a:solidFill>
                <a:srgbClr val="003070"/>
              </a:solidFill>
              <a:latin typeface="Times New Roman" panose="02020603050405020304" pitchFamily="18" charset="0"/>
              <a:cs typeface="Times New Roman" panose="02020603050405020304" pitchFamily="18" charset="0"/>
            </a:endParaRPr>
          </a:p>
        </p:txBody>
      </p:sp>
      <p:sp>
        <p:nvSpPr>
          <p:cNvPr id="38" name="TextBox 32"/>
          <p:cNvSpPr txBox="1"/>
          <p:nvPr/>
        </p:nvSpPr>
        <p:spPr>
          <a:xfrm>
            <a:off x="745828" y="6638349"/>
            <a:ext cx="3165472" cy="328930"/>
          </a:xfrm>
          <a:prstGeom prst="rect">
            <a:avLst/>
          </a:prstGeom>
        </p:spPr>
        <p:txBody>
          <a:bodyPr lIns="0" tIns="0" rIns="0" bIns="0" rtlCol="0" anchor="t">
            <a:spAutoFit/>
          </a:bodyPr>
          <a:lstStyle/>
          <a:p>
            <a:pPr algn="ctr">
              <a:lnSpc>
                <a:spcPts val="2565"/>
              </a:lnSpc>
            </a:pPr>
            <a:r>
              <a:rPr lang="en-US" altLang="zh-CN" sz="2005" spc="200" dirty="0">
                <a:solidFill>
                  <a:schemeClr val="bg1"/>
                </a:solidFill>
                <a:ea typeface="思源黑体 Bold"/>
                <a:sym typeface="+mn-ea"/>
              </a:rPr>
              <a:t>The model used in study</a:t>
            </a:r>
            <a:endParaRPr lang="en-US" altLang="zh-CN" sz="2005" spc="200" dirty="0">
              <a:solidFill>
                <a:schemeClr val="bg1"/>
              </a:solidFill>
              <a:ea typeface="思源黑体 Bold"/>
              <a:sym typeface="+mn-ea"/>
            </a:endParaRPr>
          </a:p>
        </p:txBody>
      </p:sp>
      <p:pic>
        <p:nvPicPr>
          <p:cNvPr id="21" name="图片 20"/>
          <p:cNvPicPr>
            <a:picLocks noChangeAspect="1"/>
          </p:cNvPicPr>
          <p:nvPr/>
        </p:nvPicPr>
        <p:blipFill>
          <a:blip r:embed="rId1"/>
          <a:stretch>
            <a:fillRect/>
          </a:stretch>
        </p:blipFill>
        <p:spPr>
          <a:xfrm>
            <a:off x="654935" y="981148"/>
            <a:ext cx="3326883" cy="1571552"/>
          </a:xfrm>
          <a:prstGeom prst="rect">
            <a:avLst/>
          </a:prstGeom>
          <a:solidFill>
            <a:srgbClr val="003070"/>
          </a:solidFill>
        </p:spPr>
      </p:pic>
      <p:grpSp>
        <p:nvGrpSpPr>
          <p:cNvPr id="31" name="Group 19"/>
          <p:cNvGrpSpPr/>
          <p:nvPr/>
        </p:nvGrpSpPr>
        <p:grpSpPr>
          <a:xfrm>
            <a:off x="10695305" y="3126740"/>
            <a:ext cx="5870575" cy="5605145"/>
            <a:chOff x="0" y="0"/>
            <a:chExt cx="7872915" cy="7473886"/>
          </a:xfrm>
        </p:grpSpPr>
        <p:pic>
          <p:nvPicPr>
            <p:cNvPr id="32" name="Picture 20"/>
            <p:cNvPicPr>
              <a:picLocks noChangeAspect="1"/>
            </p:cNvPicPr>
            <p:nvPr/>
          </p:nvPicPr>
          <p:blipFill>
            <a:blip r:embed="rId2"/>
            <a:srcRect l="29299" r="15682"/>
            <a:stretch>
              <a:fillRect/>
            </a:stretch>
          </p:blipFill>
          <p:spPr>
            <a:xfrm>
              <a:off x="0" y="0"/>
              <a:ext cx="7872915" cy="7473886"/>
            </a:xfrm>
            <a:prstGeom prst="rect">
              <a:avLst/>
            </a:prstGeom>
          </p:spPr>
        </p:pic>
      </p:grpSp>
      <p:grpSp>
        <p:nvGrpSpPr>
          <p:cNvPr id="33" name="Group 21"/>
          <p:cNvGrpSpPr/>
          <p:nvPr/>
        </p:nvGrpSpPr>
        <p:grpSpPr>
          <a:xfrm>
            <a:off x="5757710" y="3162528"/>
            <a:ext cx="4937395" cy="5605415"/>
            <a:chOff x="44873" y="44873"/>
            <a:chExt cx="6583194" cy="7473886"/>
          </a:xfrm>
        </p:grpSpPr>
        <p:sp>
          <p:nvSpPr>
            <p:cNvPr id="34" name="AutoShape 22"/>
            <p:cNvSpPr/>
            <p:nvPr/>
          </p:nvSpPr>
          <p:spPr>
            <a:xfrm rot="-5400000">
              <a:off x="-400473" y="490219"/>
              <a:ext cx="7473886" cy="6583194"/>
            </a:xfrm>
            <a:prstGeom prst="rect">
              <a:avLst/>
            </a:prstGeom>
            <a:solidFill>
              <a:srgbClr val="E8E9EF"/>
            </a:solidFill>
          </p:spPr>
        </p:sp>
        <p:sp>
          <p:nvSpPr>
            <p:cNvPr id="35" name="TextBox 23"/>
            <p:cNvSpPr txBox="1"/>
            <p:nvPr/>
          </p:nvSpPr>
          <p:spPr>
            <a:xfrm>
              <a:off x="44873" y="964353"/>
              <a:ext cx="6493934" cy="5539740"/>
            </a:xfrm>
            <a:prstGeom prst="rect">
              <a:avLst/>
            </a:prstGeom>
          </p:spPr>
          <p:txBody>
            <a:bodyPr wrap="square" lIns="0" tIns="0" rIns="0" bIns="0" rtlCol="0" anchor="t">
              <a:spAutoFit/>
            </a:bodyPr>
            <a:lstStyle/>
            <a:p>
              <a:pPr algn="just">
                <a:lnSpc>
                  <a:spcPts val="2700"/>
                </a:lnSpc>
              </a:pPr>
              <a:r>
                <a:rPr lang="en-US" sz="24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rPr>
                <a:t>    With the progress of Artificial Intelligence technology and the in-depth promotion of garbage classification, the application of AI to garbage classification will be the general trend in the future.</a:t>
              </a:r>
              <a:endParaRPr lang="en-US" sz="24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endParaRPr>
            </a:p>
            <a:p>
              <a:pPr algn="just">
                <a:lnSpc>
                  <a:spcPts val="2700"/>
                </a:lnSpc>
              </a:pPr>
              <a:endParaRPr lang="en-US" sz="24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endParaRPr>
            </a:p>
            <a:p>
              <a:pPr algn="just">
                <a:lnSpc>
                  <a:spcPts val="2700"/>
                </a:lnSpc>
              </a:pPr>
              <a:r>
                <a:rPr lang="en-US" sz="24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rPr>
                <a:t>Perhaps in the near future, we can use AI to achieve a full chain of unmanned garbage sorting system.</a:t>
              </a:r>
              <a:endParaRPr lang="en-US" sz="24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endParaRPr>
            </a:p>
            <a:p>
              <a:pPr algn="just">
                <a:lnSpc>
                  <a:spcPts val="2700"/>
                </a:lnSpc>
              </a:pPr>
              <a:endParaRPr lang="en-US" sz="24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endParaRPr>
            </a:p>
            <a:p>
              <a:pPr algn="just">
                <a:lnSpc>
                  <a:spcPts val="2700"/>
                </a:lnSpc>
              </a:pPr>
              <a:endParaRPr lang="en-US" sz="2400" spc="112" dirty="0">
                <a:solidFill>
                  <a:srgbClr val="000000"/>
                </a:solidFill>
                <a:latin typeface="Times New Roman" panose="02020603050405020304" pitchFamily="18" charset="0"/>
                <a:ea typeface="思源黑体" panose="020B0500000000000000" charset="-122"/>
                <a:cs typeface="Times New Roman" panose="02020603050405020304" pitchFamily="18" charset="0"/>
              </a:endParaRPr>
            </a:p>
          </p:txBody>
        </p:sp>
      </p:grpSp>
      <p:sp>
        <p:nvSpPr>
          <p:cNvPr id="36" name="AutoShape 4"/>
          <p:cNvSpPr/>
          <p:nvPr/>
        </p:nvSpPr>
        <p:spPr>
          <a:xfrm>
            <a:off x="1123020" y="8039100"/>
            <a:ext cx="2411087" cy="0"/>
          </a:xfrm>
          <a:prstGeom prst="line">
            <a:avLst/>
          </a:prstGeom>
          <a:ln w="12700" cap="flat">
            <a:solidFill>
              <a:srgbClr val="FFFFFF"/>
            </a:solidFill>
            <a:prstDash val="solid"/>
            <a:headEnd type="none" w="sm" len="sm"/>
            <a:tailEnd type="none" w="sm" len="sm"/>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E9EF"/>
        </a:solidFill>
        <a:effectLst/>
      </p:bgPr>
    </p:bg>
    <p:spTree>
      <p:nvGrpSpPr>
        <p:cNvPr id="1" name=""/>
        <p:cNvGrpSpPr/>
        <p:nvPr/>
      </p:nvGrpSpPr>
      <p:grpSpPr>
        <a:xfrm>
          <a:off x="0" y="0"/>
          <a:ext cx="0" cy="0"/>
          <a:chOff x="0" y="0"/>
          <a:chExt cx="0" cy="0"/>
        </a:xfrm>
      </p:grpSpPr>
      <p:grpSp>
        <p:nvGrpSpPr>
          <p:cNvPr id="2" name="Group 2"/>
          <p:cNvGrpSpPr/>
          <p:nvPr/>
        </p:nvGrpSpPr>
        <p:grpSpPr>
          <a:xfrm>
            <a:off x="0" y="1927523"/>
            <a:ext cx="18288000" cy="7330777"/>
            <a:chOff x="0" y="0"/>
            <a:chExt cx="24384000" cy="9774370"/>
          </a:xfrm>
        </p:grpSpPr>
        <p:sp>
          <p:nvSpPr>
            <p:cNvPr id="3" name="AutoShape 3"/>
            <p:cNvSpPr/>
            <p:nvPr/>
          </p:nvSpPr>
          <p:spPr>
            <a:xfrm>
              <a:off x="0" y="0"/>
              <a:ext cx="24384000" cy="7803544"/>
            </a:xfrm>
            <a:prstGeom prst="rect">
              <a:avLst/>
            </a:prstGeom>
            <a:solidFill>
              <a:srgbClr val="003070"/>
            </a:solidFill>
          </p:spPr>
        </p:sp>
        <p:sp>
          <p:nvSpPr>
            <p:cNvPr id="4" name="AutoShape 4"/>
            <p:cNvSpPr/>
            <p:nvPr/>
          </p:nvSpPr>
          <p:spPr>
            <a:xfrm>
              <a:off x="0" y="7803544"/>
              <a:ext cx="24384000" cy="447725"/>
            </a:xfrm>
            <a:prstGeom prst="rect">
              <a:avLst/>
            </a:prstGeom>
            <a:solidFill>
              <a:srgbClr val="FFFFFF"/>
            </a:solidFill>
          </p:spPr>
        </p:sp>
        <p:pic>
          <p:nvPicPr>
            <p:cNvPr id="5" name="Picture 5"/>
            <p:cNvPicPr>
              <a:picLocks noChangeAspect="1"/>
            </p:cNvPicPr>
            <p:nvPr/>
          </p:nvPicPr>
          <p:blipFill>
            <a:blip r:embed="rId1">
              <a:alphaModFix amt="25000"/>
            </a:blip>
            <a:srcRect t="60877"/>
            <a:stretch>
              <a:fillRect/>
            </a:stretch>
          </p:blipFill>
          <p:spPr>
            <a:xfrm>
              <a:off x="0" y="8248044"/>
              <a:ext cx="24384000" cy="1526326"/>
            </a:xfrm>
            <a:prstGeom prst="rect">
              <a:avLst/>
            </a:prstGeom>
          </p:spPr>
        </p:pic>
      </p:grpSp>
      <p:pic>
        <p:nvPicPr>
          <p:cNvPr id="6" name="Picture 6"/>
          <p:cNvPicPr>
            <a:picLocks noChangeAspect="1"/>
          </p:cNvPicPr>
          <p:nvPr/>
        </p:nvPicPr>
        <p:blipFill>
          <a:blip r:embed="rId1">
            <a:alphaModFix amt="9999"/>
          </a:blip>
          <a:srcRect t="60877"/>
          <a:stretch>
            <a:fillRect/>
          </a:stretch>
        </p:blipFill>
        <p:spPr>
          <a:xfrm rot="-10800000">
            <a:off x="0" y="782778"/>
            <a:ext cx="18288000" cy="1144744"/>
          </a:xfrm>
          <a:prstGeom prst="rect">
            <a:avLst/>
          </a:prstGeom>
        </p:spPr>
      </p:pic>
      <p:grpSp>
        <p:nvGrpSpPr>
          <p:cNvPr id="7" name="Group 7"/>
          <p:cNvGrpSpPr/>
          <p:nvPr/>
        </p:nvGrpSpPr>
        <p:grpSpPr>
          <a:xfrm>
            <a:off x="686078" y="2781054"/>
            <a:ext cx="14758670" cy="4298950"/>
            <a:chOff x="-2012527" y="-1197476"/>
            <a:chExt cx="19678226" cy="5731933"/>
          </a:xfrm>
        </p:grpSpPr>
        <p:sp>
          <p:nvSpPr>
            <p:cNvPr id="10" name="TextBox 10"/>
            <p:cNvSpPr txBox="1"/>
            <p:nvPr/>
          </p:nvSpPr>
          <p:spPr>
            <a:xfrm>
              <a:off x="-2012527" y="-1197476"/>
              <a:ext cx="11671300" cy="841597"/>
            </a:xfrm>
            <a:prstGeom prst="rect">
              <a:avLst/>
            </a:prstGeom>
          </p:spPr>
          <p:txBody>
            <a:bodyPr wrap="square" lIns="0" tIns="0" rIns="0" bIns="0" rtlCol="0" anchor="t">
              <a:spAutoFit/>
            </a:bodyPr>
            <a:lstStyle/>
            <a:p>
              <a:pPr algn="ctr">
                <a:lnSpc>
                  <a:spcPts val="4480"/>
                </a:lnSpc>
              </a:pPr>
              <a:r>
                <a:rPr lang="en-US" sz="6600" spc="175" dirty="0">
                  <a:solidFill>
                    <a:srgbClr val="FFFFFF"/>
                  </a:solidFill>
                  <a:latin typeface="Times New Roman" panose="02020603050405020304" pitchFamily="18" charset="0"/>
                  <a:cs typeface="Times New Roman" panose="02020603050405020304" pitchFamily="18" charset="0"/>
                </a:rPr>
                <a:t>Acknowledgements</a:t>
              </a:r>
              <a:endParaRPr lang="en-US" sz="6600" spc="175" dirty="0">
                <a:solidFill>
                  <a:srgbClr val="FFFFFF"/>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6317826" y="123324"/>
              <a:ext cx="11347873" cy="4411133"/>
            </a:xfrm>
            <a:prstGeom prst="rect">
              <a:avLst/>
            </a:prstGeom>
          </p:spPr>
          <p:txBody>
            <a:bodyPr wrap="square" lIns="0" tIns="0" rIns="0" bIns="0" rtlCol="0" anchor="t">
              <a:spAutoFit/>
            </a:bodyPr>
            <a:lstStyle/>
            <a:p>
              <a:pPr algn="just">
                <a:lnSpc>
                  <a:spcPts val="4300"/>
                </a:lnSpc>
              </a:pPr>
              <a:r>
                <a:rPr lang="en-US" sz="2150" spc="215" dirty="0">
                  <a:solidFill>
                    <a:srgbClr val="FFFFFF"/>
                  </a:solidFill>
                  <a:ea typeface="思源黑体" panose="020B0500000000000000" charset="-122"/>
                </a:rPr>
                <a:t>	</a:t>
              </a:r>
              <a:r>
                <a:rPr sz="2150" spc="215" dirty="0">
                  <a:solidFill>
                    <a:srgbClr val="FFFFFF"/>
                  </a:solidFill>
                  <a:latin typeface="Times New Roman" panose="02020603050405020304" pitchFamily="18" charset="0"/>
                  <a:ea typeface="思源黑体" panose="020B0500000000000000" charset="-122"/>
                  <a:cs typeface="Times New Roman" panose="02020603050405020304" pitchFamily="18" charset="0"/>
                </a:rPr>
                <a:t>From topic selection to data collection and finally to the completion of the exhibition. Thank </a:t>
              </a:r>
              <a:r>
                <a:rPr lang="en-US" sz="2150" spc="215" dirty="0">
                  <a:solidFill>
                    <a:srgbClr val="FFFFFF"/>
                  </a:solidFill>
                  <a:latin typeface="Times New Roman" panose="02020603050405020304" pitchFamily="18" charset="0"/>
                  <a:ea typeface="思源黑体" panose="020B0500000000000000" charset="-122"/>
                  <a:cs typeface="Times New Roman" panose="02020603050405020304" pitchFamily="18" charset="0"/>
                </a:rPr>
                <a:t>to Assoc Prof Kwoh Chee Keong</a:t>
              </a:r>
              <a:r>
                <a:rPr sz="2150" spc="215" dirty="0">
                  <a:solidFill>
                    <a:srgbClr val="FFFFFF"/>
                  </a:solidFill>
                  <a:latin typeface="Times New Roman" panose="02020603050405020304" pitchFamily="18" charset="0"/>
                  <a:ea typeface="思源黑体" panose="020B0500000000000000" charset="-122"/>
                  <a:cs typeface="Times New Roman" panose="02020603050405020304" pitchFamily="18" charset="0"/>
                </a:rPr>
                <a:t> for your valuable knowledge, which has greatly helped our group's research. Thank the team members for their unity and cooperation to successfully complete the project.</a:t>
              </a:r>
              <a:endParaRPr sz="2150" spc="215" dirty="0">
                <a:solidFill>
                  <a:srgbClr val="FFFFFF"/>
                </a:solidFill>
                <a:latin typeface="Times New Roman" panose="02020603050405020304" pitchFamily="18" charset="0"/>
                <a:ea typeface="思源黑体" panose="020B0500000000000000" charset="-122"/>
                <a:cs typeface="Times New Roman" panose="02020603050405020304" pitchFamily="18"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E9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9258300"/>
            <a:chOff x="0" y="0"/>
            <a:chExt cx="24384000" cy="12344400"/>
          </a:xfrm>
        </p:grpSpPr>
        <p:sp>
          <p:nvSpPr>
            <p:cNvPr id="3" name="AutoShape 3"/>
            <p:cNvSpPr/>
            <p:nvPr/>
          </p:nvSpPr>
          <p:spPr>
            <a:xfrm>
              <a:off x="0" y="0"/>
              <a:ext cx="24384000" cy="10373574"/>
            </a:xfrm>
            <a:prstGeom prst="rect">
              <a:avLst/>
            </a:prstGeom>
            <a:solidFill>
              <a:srgbClr val="003070"/>
            </a:solidFill>
          </p:spPr>
        </p:sp>
        <p:sp>
          <p:nvSpPr>
            <p:cNvPr id="4" name="AutoShape 4"/>
            <p:cNvSpPr/>
            <p:nvPr/>
          </p:nvSpPr>
          <p:spPr>
            <a:xfrm>
              <a:off x="0" y="10373574"/>
              <a:ext cx="24384000" cy="447725"/>
            </a:xfrm>
            <a:prstGeom prst="rect">
              <a:avLst/>
            </a:prstGeom>
            <a:solidFill>
              <a:srgbClr val="FFFFFF"/>
            </a:solidFill>
          </p:spPr>
        </p:sp>
        <p:pic>
          <p:nvPicPr>
            <p:cNvPr id="5" name="Picture 5"/>
            <p:cNvPicPr>
              <a:picLocks noChangeAspect="1"/>
            </p:cNvPicPr>
            <p:nvPr/>
          </p:nvPicPr>
          <p:blipFill>
            <a:blip r:embed="rId1">
              <a:alphaModFix amt="25000"/>
            </a:blip>
            <a:srcRect t="60877"/>
            <a:stretch>
              <a:fillRect/>
            </a:stretch>
          </p:blipFill>
          <p:spPr>
            <a:xfrm>
              <a:off x="0" y="10818074"/>
              <a:ext cx="24384000" cy="1526326"/>
            </a:xfrm>
            <a:prstGeom prst="rect">
              <a:avLst/>
            </a:prstGeom>
          </p:spPr>
        </p:pic>
      </p:grpSp>
      <p:sp>
        <p:nvSpPr>
          <p:cNvPr id="6" name="TextBox 6"/>
          <p:cNvSpPr txBox="1"/>
          <p:nvPr/>
        </p:nvSpPr>
        <p:spPr>
          <a:xfrm>
            <a:off x="1066800" y="3390980"/>
            <a:ext cx="16230600" cy="1731010"/>
          </a:xfrm>
          <a:prstGeom prst="rect">
            <a:avLst/>
          </a:prstGeom>
        </p:spPr>
        <p:txBody>
          <a:bodyPr lIns="0" tIns="0" rIns="0" bIns="0" rtlCol="0" anchor="t">
            <a:spAutoFit/>
          </a:bodyPr>
          <a:lstStyle/>
          <a:p>
            <a:pPr algn="ctr">
              <a:lnSpc>
                <a:spcPts val="13500"/>
              </a:lnSpc>
            </a:pPr>
            <a:r>
              <a:rPr sz="7500" spc="1125" dirty="0">
                <a:solidFill>
                  <a:srgbClr val="FFFFFF"/>
                </a:solidFill>
                <a:ea typeface="思源黑体-粗体 Bold"/>
              </a:rPr>
              <a:t>Thank you for watching</a:t>
            </a:r>
            <a:r>
              <a:rPr lang="zh-CN" sz="7500" spc="1125" dirty="0">
                <a:solidFill>
                  <a:srgbClr val="FFFFFF"/>
                </a:solidFill>
                <a:ea typeface="思源黑体-粗体 Bold"/>
              </a:rPr>
              <a:t>！</a:t>
            </a:r>
            <a:endParaRPr lang="zh-CN" sz="7500" spc="1125" dirty="0">
              <a:solidFill>
                <a:srgbClr val="FFFFFF"/>
              </a:solidFill>
              <a:ea typeface="思源黑体-粗体 Bold"/>
            </a:endParaRPr>
          </a:p>
        </p:txBody>
      </p:sp>
      <p:sp>
        <p:nvSpPr>
          <p:cNvPr id="7" name="TextBox 7"/>
          <p:cNvSpPr txBox="1"/>
          <p:nvPr/>
        </p:nvSpPr>
        <p:spPr>
          <a:xfrm>
            <a:off x="1066800" y="8648690"/>
            <a:ext cx="16230600" cy="442595"/>
          </a:xfrm>
          <a:prstGeom prst="rect">
            <a:avLst/>
          </a:prstGeom>
        </p:spPr>
        <p:txBody>
          <a:bodyPr lIns="0" tIns="0" rIns="0" bIns="0" rtlCol="0" anchor="t">
            <a:spAutoFit/>
          </a:bodyPr>
          <a:lstStyle/>
          <a:p>
            <a:pPr algn="ctr">
              <a:lnSpc>
                <a:spcPts val="3455"/>
              </a:lnSpc>
            </a:pPr>
            <a:r>
              <a:rPr lang="en-US" sz="2700" spc="269">
                <a:solidFill>
                  <a:srgbClr val="003070"/>
                </a:solidFill>
                <a:ea typeface="思源黑体" panose="020B0500000000000000" charset="-122"/>
              </a:rPr>
              <a:t>NTU-Artificial Intelligence and Machine Learning-Group 1</a:t>
            </a:r>
            <a:endParaRPr lang="zh-CN" altLang="en-US" sz="2700" spc="269">
              <a:solidFill>
                <a:srgbClr val="003070"/>
              </a:solidFill>
              <a:ea typeface="思源黑体" panose="020B05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72" y="0"/>
            <a:ext cx="8359477" cy="10287000"/>
            <a:chOff x="0" y="0"/>
            <a:chExt cx="11145970" cy="13716000"/>
          </a:xfrm>
        </p:grpSpPr>
        <p:sp>
          <p:nvSpPr>
            <p:cNvPr id="3" name="AutoShape 3"/>
            <p:cNvSpPr/>
            <p:nvPr/>
          </p:nvSpPr>
          <p:spPr>
            <a:xfrm rot="-5400000">
              <a:off x="-2270428" y="2270428"/>
              <a:ext cx="13716000" cy="9175144"/>
            </a:xfrm>
            <a:prstGeom prst="rect">
              <a:avLst/>
            </a:prstGeom>
            <a:solidFill>
              <a:srgbClr val="003070"/>
            </a:solidFill>
          </p:spPr>
        </p:sp>
        <p:sp>
          <p:nvSpPr>
            <p:cNvPr id="4" name="AutoShape 4"/>
            <p:cNvSpPr/>
            <p:nvPr/>
          </p:nvSpPr>
          <p:spPr>
            <a:xfrm rot="-5400000">
              <a:off x="2541006" y="6634137"/>
              <a:ext cx="13716000" cy="447725"/>
            </a:xfrm>
            <a:prstGeom prst="rect">
              <a:avLst/>
            </a:prstGeom>
            <a:solidFill>
              <a:srgbClr val="FFFFFF"/>
            </a:solidFill>
          </p:spPr>
        </p:sp>
        <p:pic>
          <p:nvPicPr>
            <p:cNvPr id="5" name="Picture 5"/>
            <p:cNvPicPr>
              <a:picLocks noChangeAspect="1"/>
            </p:cNvPicPr>
            <p:nvPr/>
          </p:nvPicPr>
          <p:blipFill>
            <a:blip r:embed="rId1">
              <a:alphaModFix amt="15000"/>
            </a:blip>
            <a:srcRect l="21875" t="60877" r="21875"/>
            <a:stretch>
              <a:fillRect/>
            </a:stretch>
          </p:blipFill>
          <p:spPr>
            <a:xfrm rot="-5400000">
              <a:off x="3524807" y="6094837"/>
              <a:ext cx="13716000" cy="1526326"/>
            </a:xfrm>
            <a:prstGeom prst="rect">
              <a:avLst/>
            </a:prstGeom>
          </p:spPr>
        </p:pic>
      </p:grpSp>
      <p:grpSp>
        <p:nvGrpSpPr>
          <p:cNvPr id="6" name="Group 6"/>
          <p:cNvGrpSpPr/>
          <p:nvPr/>
        </p:nvGrpSpPr>
        <p:grpSpPr>
          <a:xfrm>
            <a:off x="9967912" y="1516042"/>
            <a:ext cx="6492459" cy="1048088"/>
            <a:chOff x="0" y="-79191"/>
            <a:chExt cx="8656613" cy="1397451"/>
          </a:xfrm>
        </p:grpSpPr>
        <p:grpSp>
          <p:nvGrpSpPr>
            <p:cNvPr id="7" name="Group 7"/>
            <p:cNvGrpSpPr>
              <a:grpSpLocks noChangeAspect="1"/>
            </p:cNvGrpSpPr>
            <p:nvPr/>
          </p:nvGrpSpPr>
          <p:grpSpPr>
            <a:xfrm>
              <a:off x="0" y="0"/>
              <a:ext cx="1318260" cy="1318260"/>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455A8"/>
              </a:solidFill>
            </p:spPr>
          </p:sp>
        </p:grpSp>
        <p:sp>
          <p:nvSpPr>
            <p:cNvPr id="9" name="TextBox 9"/>
            <p:cNvSpPr txBox="1"/>
            <p:nvPr/>
          </p:nvSpPr>
          <p:spPr>
            <a:xfrm>
              <a:off x="0" y="136870"/>
              <a:ext cx="1318260" cy="980440"/>
            </a:xfrm>
            <a:prstGeom prst="rect">
              <a:avLst/>
            </a:prstGeom>
          </p:spPr>
          <p:txBody>
            <a:bodyPr lIns="0" tIns="0" rIns="0" bIns="0" rtlCol="0" anchor="t">
              <a:spAutoFit/>
            </a:bodyPr>
            <a:lstStyle/>
            <a:p>
              <a:pPr algn="ctr">
                <a:lnSpc>
                  <a:spcPts val="5760"/>
                </a:lnSpc>
              </a:pPr>
              <a:r>
                <a:rPr lang="en-US" sz="4500" spc="359">
                  <a:solidFill>
                    <a:srgbClr val="FFFFFF"/>
                  </a:solidFill>
                  <a:latin typeface="Aharoni CLM Bold" panose="02010600030101010101" charset="-122"/>
                </a:rPr>
                <a:t>1</a:t>
              </a:r>
              <a:endParaRPr lang="en-US" sz="4500" spc="359">
                <a:solidFill>
                  <a:srgbClr val="FFFFFF"/>
                </a:solidFill>
                <a:latin typeface="Aharoni CLM Bold" panose="02010600030101010101" charset="-122"/>
              </a:endParaRPr>
            </a:p>
          </p:txBody>
        </p:sp>
        <p:sp>
          <p:nvSpPr>
            <p:cNvPr id="10" name="TextBox 10"/>
            <p:cNvSpPr txBox="1"/>
            <p:nvPr/>
          </p:nvSpPr>
          <p:spPr>
            <a:xfrm>
              <a:off x="2207259" y="-79191"/>
              <a:ext cx="6449354" cy="1339599"/>
            </a:xfrm>
            <a:prstGeom prst="rect">
              <a:avLst/>
            </a:prstGeom>
          </p:spPr>
          <p:txBody>
            <a:bodyPr lIns="0" tIns="0" rIns="0" bIns="0" rtlCol="0" anchor="t">
              <a:spAutoFit/>
            </a:bodyPr>
            <a:lstStyle/>
            <a:p>
              <a:pPr>
                <a:lnSpc>
                  <a:spcPts val="4095"/>
                </a:lnSpc>
              </a:pPr>
              <a:r>
                <a:rPr lang="en-US" sz="3200" spc="320" dirty="0">
                  <a:solidFill>
                    <a:srgbClr val="000000"/>
                  </a:solidFill>
                  <a:latin typeface="Bahnschrift Condensed" panose="020B0502040204020203" pitchFamily="34" charset="0"/>
                  <a:ea typeface="思源黑体-粗体 Bold"/>
                </a:rPr>
                <a:t>Background and significance of the topic </a:t>
              </a:r>
              <a:endParaRPr lang="en-US" sz="3200" spc="320" dirty="0">
                <a:solidFill>
                  <a:srgbClr val="000000"/>
                </a:solidFill>
                <a:latin typeface="Bahnschrift Condensed" panose="020B0502040204020203" pitchFamily="34" charset="0"/>
                <a:ea typeface="思源黑体-粗体 Bold"/>
              </a:endParaRPr>
            </a:p>
          </p:txBody>
        </p:sp>
      </p:grpSp>
      <p:grpSp>
        <p:nvGrpSpPr>
          <p:cNvPr id="11" name="Group 11"/>
          <p:cNvGrpSpPr/>
          <p:nvPr/>
        </p:nvGrpSpPr>
        <p:grpSpPr>
          <a:xfrm>
            <a:off x="9967912" y="3112294"/>
            <a:ext cx="6492460" cy="988695"/>
            <a:chOff x="0" y="0"/>
            <a:chExt cx="8656614" cy="1318260"/>
          </a:xfrm>
        </p:grpSpPr>
        <p:grpSp>
          <p:nvGrpSpPr>
            <p:cNvPr id="12" name="Group 12"/>
            <p:cNvGrpSpPr>
              <a:grpSpLocks noChangeAspect="1"/>
            </p:cNvGrpSpPr>
            <p:nvPr/>
          </p:nvGrpSpPr>
          <p:grpSpPr>
            <a:xfrm>
              <a:off x="0" y="0"/>
              <a:ext cx="1318260" cy="1318260"/>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455A8"/>
              </a:solidFill>
            </p:spPr>
          </p:sp>
        </p:grpSp>
        <p:sp>
          <p:nvSpPr>
            <p:cNvPr id="14" name="TextBox 14"/>
            <p:cNvSpPr txBox="1"/>
            <p:nvPr/>
          </p:nvSpPr>
          <p:spPr>
            <a:xfrm>
              <a:off x="0" y="136870"/>
              <a:ext cx="1318260" cy="980440"/>
            </a:xfrm>
            <a:prstGeom prst="rect">
              <a:avLst/>
            </a:prstGeom>
          </p:spPr>
          <p:txBody>
            <a:bodyPr lIns="0" tIns="0" rIns="0" bIns="0" rtlCol="0" anchor="t">
              <a:spAutoFit/>
            </a:bodyPr>
            <a:lstStyle/>
            <a:p>
              <a:pPr algn="ctr">
                <a:lnSpc>
                  <a:spcPts val="5760"/>
                </a:lnSpc>
              </a:pPr>
              <a:r>
                <a:rPr lang="en-US" sz="4500" spc="359">
                  <a:solidFill>
                    <a:srgbClr val="FFFFFF"/>
                  </a:solidFill>
                  <a:latin typeface="Aharoni CLM Bold" panose="02010600030101010101" charset="-122"/>
                </a:rPr>
                <a:t>2</a:t>
              </a:r>
              <a:endParaRPr lang="en-US" sz="4500" spc="359">
                <a:solidFill>
                  <a:srgbClr val="FFFFFF"/>
                </a:solidFill>
                <a:latin typeface="Aharoni CLM Bold" panose="02010600030101010101" charset="-122"/>
              </a:endParaRPr>
            </a:p>
          </p:txBody>
        </p:sp>
        <p:sp>
          <p:nvSpPr>
            <p:cNvPr id="15" name="TextBox 15"/>
            <p:cNvSpPr txBox="1"/>
            <p:nvPr/>
          </p:nvSpPr>
          <p:spPr>
            <a:xfrm>
              <a:off x="2207260" y="264880"/>
              <a:ext cx="6449354" cy="638552"/>
            </a:xfrm>
            <a:prstGeom prst="rect">
              <a:avLst/>
            </a:prstGeom>
          </p:spPr>
          <p:txBody>
            <a:bodyPr lIns="0" tIns="0" rIns="0" bIns="0" rtlCol="0" anchor="t">
              <a:spAutoFit/>
            </a:bodyPr>
            <a:lstStyle/>
            <a:p>
              <a:pPr>
                <a:lnSpc>
                  <a:spcPts val="4095"/>
                </a:lnSpc>
              </a:pPr>
              <a:r>
                <a:rPr lang="en-US" sz="3200" spc="320" dirty="0">
                  <a:solidFill>
                    <a:srgbClr val="000000"/>
                  </a:solidFill>
                  <a:latin typeface="Bahnschrift Condensed" panose="020B0502040204020203" pitchFamily="34" charset="0"/>
                  <a:ea typeface="思源黑体-粗体 Bold"/>
                </a:rPr>
                <a:t>The</a:t>
              </a:r>
              <a:r>
                <a:rPr lang="zh-CN" altLang="en-US" sz="3200" spc="320" dirty="0">
                  <a:solidFill>
                    <a:srgbClr val="000000"/>
                  </a:solidFill>
                  <a:latin typeface="Bahnschrift Condensed" panose="020B0502040204020203" pitchFamily="34" charset="0"/>
                  <a:ea typeface="思源黑体-粗体 Bold"/>
                </a:rPr>
                <a:t> </a:t>
              </a:r>
              <a:r>
                <a:rPr lang="en-US" altLang="zh-CN" sz="3200" spc="320" dirty="0">
                  <a:solidFill>
                    <a:srgbClr val="000000"/>
                  </a:solidFill>
                  <a:latin typeface="Bahnschrift Condensed" panose="020B0502040204020203" pitchFamily="34" charset="0"/>
                  <a:ea typeface="思源黑体-粗体 Bold"/>
                </a:rPr>
                <a:t>source</a:t>
              </a:r>
              <a:r>
                <a:rPr lang="zh-CN" altLang="en-US" sz="3200" spc="320" dirty="0">
                  <a:solidFill>
                    <a:srgbClr val="000000"/>
                  </a:solidFill>
                  <a:latin typeface="Bahnschrift Condensed" panose="020B0502040204020203" pitchFamily="34" charset="0"/>
                  <a:ea typeface="思源黑体-粗体 Bold"/>
                </a:rPr>
                <a:t> </a:t>
              </a:r>
              <a:r>
                <a:rPr lang="en-US" altLang="zh-CN" sz="3200" spc="320" dirty="0">
                  <a:solidFill>
                    <a:srgbClr val="000000"/>
                  </a:solidFill>
                  <a:latin typeface="Bahnschrift Condensed" panose="020B0502040204020203" pitchFamily="34" charset="0"/>
                  <a:ea typeface="思源黑体-粗体 Bold"/>
                </a:rPr>
                <a:t>of</a:t>
              </a:r>
              <a:r>
                <a:rPr lang="zh-CN" altLang="en-US" sz="3200" spc="320" dirty="0">
                  <a:solidFill>
                    <a:srgbClr val="000000"/>
                  </a:solidFill>
                  <a:latin typeface="Bahnschrift Condensed" panose="020B0502040204020203" pitchFamily="34" charset="0"/>
                  <a:ea typeface="思源黑体-粗体 Bold"/>
                </a:rPr>
                <a:t> </a:t>
              </a:r>
              <a:r>
                <a:rPr lang="en-US" altLang="zh-CN" sz="3200" spc="320" dirty="0">
                  <a:solidFill>
                    <a:srgbClr val="000000"/>
                  </a:solidFill>
                  <a:latin typeface="Bahnschrift Condensed" panose="020B0502040204020203" pitchFamily="34" charset="0"/>
                  <a:ea typeface="思源黑体-粗体 Bold"/>
                </a:rPr>
                <a:t>the</a:t>
              </a:r>
              <a:r>
                <a:rPr lang="zh-CN" altLang="en-US" sz="3200" spc="320" dirty="0">
                  <a:solidFill>
                    <a:srgbClr val="000000"/>
                  </a:solidFill>
                  <a:latin typeface="Bahnschrift Condensed" panose="020B0502040204020203" pitchFamily="34" charset="0"/>
                  <a:ea typeface="思源黑体-粗体 Bold"/>
                </a:rPr>
                <a:t> </a:t>
              </a:r>
              <a:r>
                <a:rPr lang="en-US" altLang="zh-CN" sz="3200" spc="320" dirty="0">
                  <a:solidFill>
                    <a:srgbClr val="000000"/>
                  </a:solidFill>
                  <a:latin typeface="Bahnschrift Condensed" panose="020B0502040204020203" pitchFamily="34" charset="0"/>
                  <a:ea typeface="思源黑体-粗体 Bold"/>
                </a:rPr>
                <a:t>dataset</a:t>
              </a:r>
              <a:endParaRPr lang="en-US" sz="3200" spc="320" dirty="0">
                <a:solidFill>
                  <a:srgbClr val="000000"/>
                </a:solidFill>
                <a:latin typeface="Bahnschrift Condensed" panose="020B0502040204020203" pitchFamily="34" charset="0"/>
                <a:ea typeface="思源黑体-粗体 Bold"/>
              </a:endParaRPr>
            </a:p>
          </p:txBody>
        </p:sp>
      </p:grpSp>
      <p:grpSp>
        <p:nvGrpSpPr>
          <p:cNvPr id="16" name="Group 16"/>
          <p:cNvGrpSpPr/>
          <p:nvPr/>
        </p:nvGrpSpPr>
        <p:grpSpPr>
          <a:xfrm>
            <a:off x="9967912" y="4649153"/>
            <a:ext cx="6492460" cy="988695"/>
            <a:chOff x="0" y="0"/>
            <a:chExt cx="8656614" cy="1318260"/>
          </a:xfrm>
        </p:grpSpPr>
        <p:grpSp>
          <p:nvGrpSpPr>
            <p:cNvPr id="17" name="Group 17"/>
            <p:cNvGrpSpPr>
              <a:grpSpLocks noChangeAspect="1"/>
            </p:cNvGrpSpPr>
            <p:nvPr/>
          </p:nvGrpSpPr>
          <p:grpSpPr>
            <a:xfrm>
              <a:off x="0" y="0"/>
              <a:ext cx="1318260" cy="1318260"/>
              <a:chOff x="0" y="0"/>
              <a:chExt cx="6350000" cy="6350000"/>
            </a:xfrm>
          </p:grpSpPr>
          <p:sp>
            <p:nvSpPr>
              <p:cNvPr id="18" name="Freeform 1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455A8"/>
              </a:solidFill>
            </p:spPr>
          </p:sp>
        </p:grpSp>
        <p:sp>
          <p:nvSpPr>
            <p:cNvPr id="19" name="TextBox 19"/>
            <p:cNvSpPr txBox="1"/>
            <p:nvPr/>
          </p:nvSpPr>
          <p:spPr>
            <a:xfrm>
              <a:off x="0" y="136870"/>
              <a:ext cx="1318260" cy="980440"/>
            </a:xfrm>
            <a:prstGeom prst="rect">
              <a:avLst/>
            </a:prstGeom>
          </p:spPr>
          <p:txBody>
            <a:bodyPr lIns="0" tIns="0" rIns="0" bIns="0" rtlCol="0" anchor="t">
              <a:spAutoFit/>
            </a:bodyPr>
            <a:lstStyle/>
            <a:p>
              <a:pPr algn="ctr">
                <a:lnSpc>
                  <a:spcPts val="5760"/>
                </a:lnSpc>
              </a:pPr>
              <a:r>
                <a:rPr lang="en-US" sz="4500" spc="359">
                  <a:solidFill>
                    <a:srgbClr val="FFFFFF"/>
                  </a:solidFill>
                  <a:latin typeface="Aharoni CLM Bold" panose="02010600030101010101" charset="-122"/>
                </a:rPr>
                <a:t>3</a:t>
              </a:r>
              <a:endParaRPr lang="en-US" sz="4500" spc="359">
                <a:solidFill>
                  <a:srgbClr val="FFFFFF"/>
                </a:solidFill>
                <a:latin typeface="Aharoni CLM Bold" panose="02010600030101010101" charset="-122"/>
              </a:endParaRPr>
            </a:p>
          </p:txBody>
        </p:sp>
        <p:sp>
          <p:nvSpPr>
            <p:cNvPr id="20" name="TextBox 20"/>
            <p:cNvSpPr txBox="1"/>
            <p:nvPr/>
          </p:nvSpPr>
          <p:spPr>
            <a:xfrm>
              <a:off x="2207260" y="264880"/>
              <a:ext cx="6449354" cy="638552"/>
            </a:xfrm>
            <a:prstGeom prst="rect">
              <a:avLst/>
            </a:prstGeom>
          </p:spPr>
          <p:txBody>
            <a:bodyPr lIns="0" tIns="0" rIns="0" bIns="0" rtlCol="0" anchor="t">
              <a:spAutoFit/>
            </a:bodyPr>
            <a:lstStyle/>
            <a:p>
              <a:pPr>
                <a:lnSpc>
                  <a:spcPts val="4095"/>
                </a:lnSpc>
              </a:pPr>
              <a:r>
                <a:rPr lang="en-US" sz="3200" spc="320" dirty="0">
                  <a:solidFill>
                    <a:srgbClr val="000000"/>
                  </a:solidFill>
                  <a:latin typeface="Bahnschrift Condensed" panose="020B0502040204020203" pitchFamily="34" charset="0"/>
                  <a:ea typeface="思源黑体-粗体 Bold"/>
                </a:rPr>
                <a:t>The model used in study</a:t>
              </a:r>
              <a:endParaRPr lang="en-US" sz="3200" spc="320" dirty="0">
                <a:solidFill>
                  <a:srgbClr val="000000"/>
                </a:solidFill>
                <a:latin typeface="Bahnschrift Condensed" panose="020B0502040204020203" pitchFamily="34" charset="0"/>
                <a:ea typeface="思源黑体-粗体 Bold"/>
              </a:endParaRPr>
            </a:p>
          </p:txBody>
        </p:sp>
      </p:grpSp>
      <p:grpSp>
        <p:nvGrpSpPr>
          <p:cNvPr id="21" name="Group 21"/>
          <p:cNvGrpSpPr/>
          <p:nvPr/>
        </p:nvGrpSpPr>
        <p:grpSpPr>
          <a:xfrm>
            <a:off x="9967912" y="6186011"/>
            <a:ext cx="6492460" cy="988695"/>
            <a:chOff x="0" y="0"/>
            <a:chExt cx="8656614" cy="1318260"/>
          </a:xfrm>
        </p:grpSpPr>
        <p:grpSp>
          <p:nvGrpSpPr>
            <p:cNvPr id="22" name="Group 22"/>
            <p:cNvGrpSpPr>
              <a:grpSpLocks noChangeAspect="1"/>
            </p:cNvGrpSpPr>
            <p:nvPr/>
          </p:nvGrpSpPr>
          <p:grpSpPr>
            <a:xfrm>
              <a:off x="0" y="0"/>
              <a:ext cx="1318260" cy="1318260"/>
              <a:chOff x="0" y="0"/>
              <a:chExt cx="6350000" cy="6350000"/>
            </a:xfrm>
          </p:grpSpPr>
          <p:sp>
            <p:nvSpPr>
              <p:cNvPr id="23" name="Freeform 2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455A8"/>
              </a:solidFill>
            </p:spPr>
          </p:sp>
        </p:grpSp>
        <p:sp>
          <p:nvSpPr>
            <p:cNvPr id="24" name="TextBox 24"/>
            <p:cNvSpPr txBox="1"/>
            <p:nvPr/>
          </p:nvSpPr>
          <p:spPr>
            <a:xfrm>
              <a:off x="0" y="136870"/>
              <a:ext cx="1318260" cy="980440"/>
            </a:xfrm>
            <a:prstGeom prst="rect">
              <a:avLst/>
            </a:prstGeom>
          </p:spPr>
          <p:txBody>
            <a:bodyPr lIns="0" tIns="0" rIns="0" bIns="0" rtlCol="0" anchor="t">
              <a:spAutoFit/>
            </a:bodyPr>
            <a:lstStyle/>
            <a:p>
              <a:pPr algn="ctr">
                <a:lnSpc>
                  <a:spcPts val="5760"/>
                </a:lnSpc>
              </a:pPr>
              <a:r>
                <a:rPr lang="en-US" sz="4500" spc="359">
                  <a:solidFill>
                    <a:srgbClr val="FFFFFF"/>
                  </a:solidFill>
                  <a:latin typeface="Aharoni CLM Bold" panose="02010600030101010101" charset="-122"/>
                </a:rPr>
                <a:t>4</a:t>
              </a:r>
              <a:endParaRPr lang="en-US" sz="4500" spc="359">
                <a:solidFill>
                  <a:srgbClr val="FFFFFF"/>
                </a:solidFill>
                <a:latin typeface="Aharoni CLM Bold" panose="02010600030101010101" charset="-122"/>
              </a:endParaRPr>
            </a:p>
          </p:txBody>
        </p:sp>
        <p:sp>
          <p:nvSpPr>
            <p:cNvPr id="25" name="TextBox 25"/>
            <p:cNvSpPr txBox="1"/>
            <p:nvPr/>
          </p:nvSpPr>
          <p:spPr>
            <a:xfrm>
              <a:off x="2207260" y="264880"/>
              <a:ext cx="6449354" cy="638552"/>
            </a:xfrm>
            <a:prstGeom prst="rect">
              <a:avLst/>
            </a:prstGeom>
          </p:spPr>
          <p:txBody>
            <a:bodyPr lIns="0" tIns="0" rIns="0" bIns="0" rtlCol="0" anchor="t">
              <a:spAutoFit/>
            </a:bodyPr>
            <a:lstStyle/>
            <a:p>
              <a:pPr>
                <a:lnSpc>
                  <a:spcPts val="4095"/>
                </a:lnSpc>
              </a:pPr>
              <a:r>
                <a:rPr lang="en-US" sz="3200" spc="320" dirty="0">
                  <a:solidFill>
                    <a:srgbClr val="000000"/>
                  </a:solidFill>
                  <a:latin typeface="Bahnschrift Condensed" panose="020B0502040204020203" pitchFamily="34" charset="0"/>
                  <a:ea typeface="思源黑体-粗体 Bold"/>
                </a:rPr>
                <a:t>Model training and testing</a:t>
              </a:r>
              <a:endParaRPr lang="en-US" sz="3200" spc="320" dirty="0">
                <a:solidFill>
                  <a:srgbClr val="000000"/>
                </a:solidFill>
                <a:latin typeface="Bahnschrift Condensed" panose="020B0502040204020203" pitchFamily="34" charset="0"/>
                <a:ea typeface="思源黑体-粗体 Bold"/>
              </a:endParaRPr>
            </a:p>
          </p:txBody>
        </p:sp>
      </p:grpSp>
      <p:grpSp>
        <p:nvGrpSpPr>
          <p:cNvPr id="26" name="Group 26"/>
          <p:cNvGrpSpPr/>
          <p:nvPr/>
        </p:nvGrpSpPr>
        <p:grpSpPr>
          <a:xfrm>
            <a:off x="9967912" y="7722870"/>
            <a:ext cx="6492460" cy="988695"/>
            <a:chOff x="0" y="0"/>
            <a:chExt cx="8656614" cy="1318260"/>
          </a:xfrm>
        </p:grpSpPr>
        <p:grpSp>
          <p:nvGrpSpPr>
            <p:cNvPr id="27" name="Group 27"/>
            <p:cNvGrpSpPr>
              <a:grpSpLocks noChangeAspect="1"/>
            </p:cNvGrpSpPr>
            <p:nvPr/>
          </p:nvGrpSpPr>
          <p:grpSpPr>
            <a:xfrm>
              <a:off x="0" y="0"/>
              <a:ext cx="1318260" cy="1318260"/>
              <a:chOff x="0" y="0"/>
              <a:chExt cx="6350000" cy="6350000"/>
            </a:xfrm>
          </p:grpSpPr>
          <p:sp>
            <p:nvSpPr>
              <p:cNvPr id="28" name="Freeform 2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1455A8"/>
              </a:solidFill>
            </p:spPr>
          </p:sp>
        </p:grpSp>
        <p:sp>
          <p:nvSpPr>
            <p:cNvPr id="29" name="TextBox 29"/>
            <p:cNvSpPr txBox="1"/>
            <p:nvPr/>
          </p:nvSpPr>
          <p:spPr>
            <a:xfrm>
              <a:off x="0" y="136870"/>
              <a:ext cx="1318260" cy="980440"/>
            </a:xfrm>
            <a:prstGeom prst="rect">
              <a:avLst/>
            </a:prstGeom>
          </p:spPr>
          <p:txBody>
            <a:bodyPr lIns="0" tIns="0" rIns="0" bIns="0" rtlCol="0" anchor="t">
              <a:spAutoFit/>
            </a:bodyPr>
            <a:lstStyle/>
            <a:p>
              <a:pPr algn="ctr">
                <a:lnSpc>
                  <a:spcPts val="5760"/>
                </a:lnSpc>
              </a:pPr>
              <a:r>
                <a:rPr lang="en-US" sz="4500" spc="359">
                  <a:solidFill>
                    <a:srgbClr val="FFFFFF"/>
                  </a:solidFill>
                  <a:latin typeface="Aharoni CLM Bold" panose="02010600030101010101" charset="-122"/>
                </a:rPr>
                <a:t>5</a:t>
              </a:r>
              <a:endParaRPr lang="en-US" sz="4500" spc="359">
                <a:solidFill>
                  <a:srgbClr val="FFFFFF"/>
                </a:solidFill>
                <a:latin typeface="Aharoni CLM Bold" panose="02010600030101010101" charset="-122"/>
              </a:endParaRPr>
            </a:p>
          </p:txBody>
        </p:sp>
        <p:sp>
          <p:nvSpPr>
            <p:cNvPr id="30" name="TextBox 30"/>
            <p:cNvSpPr txBox="1"/>
            <p:nvPr/>
          </p:nvSpPr>
          <p:spPr>
            <a:xfrm>
              <a:off x="2207260" y="264880"/>
              <a:ext cx="6449354" cy="638552"/>
            </a:xfrm>
            <a:prstGeom prst="rect">
              <a:avLst/>
            </a:prstGeom>
          </p:spPr>
          <p:txBody>
            <a:bodyPr lIns="0" tIns="0" rIns="0" bIns="0" rtlCol="0" anchor="t">
              <a:spAutoFit/>
            </a:bodyPr>
            <a:lstStyle/>
            <a:p>
              <a:pPr>
                <a:lnSpc>
                  <a:spcPts val="4095"/>
                </a:lnSpc>
              </a:pPr>
              <a:r>
                <a:rPr lang="en-US" sz="3200" spc="320" dirty="0">
                  <a:solidFill>
                    <a:srgbClr val="000000"/>
                  </a:solidFill>
                  <a:latin typeface="Bahnschrift Condensed" panose="020B0502040204020203" pitchFamily="34" charset="0"/>
                  <a:ea typeface="思源黑体-粗体 Bold"/>
                </a:rPr>
                <a:t>Summary and Prospect</a:t>
              </a:r>
              <a:endParaRPr lang="en-US" sz="3200" spc="320" dirty="0">
                <a:solidFill>
                  <a:srgbClr val="000000"/>
                </a:solidFill>
                <a:latin typeface="Bahnschrift Condensed" panose="020B0502040204020203" pitchFamily="34" charset="0"/>
                <a:ea typeface="思源黑体-粗体 Bold"/>
              </a:endParaRPr>
            </a:p>
          </p:txBody>
        </p:sp>
      </p:grpSp>
      <p:grpSp>
        <p:nvGrpSpPr>
          <p:cNvPr id="31" name="Group 31"/>
          <p:cNvGrpSpPr/>
          <p:nvPr/>
        </p:nvGrpSpPr>
        <p:grpSpPr>
          <a:xfrm>
            <a:off x="691370" y="3952140"/>
            <a:ext cx="5474202" cy="1263338"/>
            <a:chOff x="-32553" y="-57150"/>
            <a:chExt cx="7298936" cy="1684451"/>
          </a:xfrm>
        </p:grpSpPr>
        <p:sp>
          <p:nvSpPr>
            <p:cNvPr id="32" name="TextBox 32"/>
            <p:cNvSpPr txBox="1"/>
            <p:nvPr/>
          </p:nvSpPr>
          <p:spPr>
            <a:xfrm>
              <a:off x="0" y="-57150"/>
              <a:ext cx="7266383" cy="1366096"/>
            </a:xfrm>
            <a:prstGeom prst="rect">
              <a:avLst/>
            </a:prstGeom>
          </p:spPr>
          <p:txBody>
            <a:bodyPr lIns="0" tIns="0" rIns="0" bIns="0" rtlCol="0" anchor="t">
              <a:spAutoFit/>
            </a:bodyPr>
            <a:lstStyle/>
            <a:p>
              <a:pPr algn="ctr">
                <a:lnSpc>
                  <a:spcPts val="8320"/>
                </a:lnSpc>
              </a:pPr>
              <a:endParaRPr lang="en-US" sz="6500" spc="3250" dirty="0">
                <a:solidFill>
                  <a:srgbClr val="FFFFFF"/>
                </a:solidFill>
                <a:ea typeface="思源黑体-粗体 Bold"/>
              </a:endParaRPr>
            </a:p>
          </p:txBody>
        </p:sp>
        <p:sp>
          <p:nvSpPr>
            <p:cNvPr id="33" name="TextBox 33"/>
            <p:cNvSpPr txBox="1"/>
            <p:nvPr/>
          </p:nvSpPr>
          <p:spPr>
            <a:xfrm>
              <a:off x="-32553" y="646861"/>
              <a:ext cx="7266383" cy="980440"/>
            </a:xfrm>
            <a:prstGeom prst="rect">
              <a:avLst/>
            </a:prstGeom>
          </p:spPr>
          <p:txBody>
            <a:bodyPr lIns="0" tIns="0" rIns="0" bIns="0" rtlCol="0" anchor="t">
              <a:spAutoFit/>
            </a:bodyPr>
            <a:lstStyle/>
            <a:p>
              <a:pPr algn="ctr">
                <a:lnSpc>
                  <a:spcPts val="5760"/>
                </a:lnSpc>
              </a:pPr>
              <a:r>
                <a:rPr lang="en-US" sz="4500" spc="359" dirty="0">
                  <a:solidFill>
                    <a:srgbClr val="FFFFFF"/>
                  </a:solidFill>
                  <a:latin typeface="Aharoni CLM Bold" panose="02010600030101010101" charset="-122"/>
                </a:rPr>
                <a:t>CONTENTS</a:t>
              </a:r>
              <a:endParaRPr lang="en-US" sz="4500" spc="359" dirty="0">
                <a:solidFill>
                  <a:srgbClr val="FFFFFF"/>
                </a:solidFill>
                <a:latin typeface="Aharoni CLM Bold" panose="0201060003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9714" y="0"/>
            <a:ext cx="3952875" cy="10287000"/>
            <a:chOff x="0" y="0"/>
            <a:chExt cx="5270500" cy="13716000"/>
          </a:xfrm>
        </p:grpSpPr>
        <p:sp>
          <p:nvSpPr>
            <p:cNvPr id="3" name="AutoShape 3"/>
            <p:cNvSpPr/>
            <p:nvPr/>
          </p:nvSpPr>
          <p:spPr>
            <a:xfrm>
              <a:off x="238246" y="0"/>
              <a:ext cx="4463011" cy="13716000"/>
            </a:xfrm>
            <a:prstGeom prst="rect">
              <a:avLst/>
            </a:prstGeom>
            <a:solidFill>
              <a:srgbClr val="00478B"/>
            </a:solidFill>
          </p:spPr>
        </p:sp>
        <p:sp>
          <p:nvSpPr>
            <p:cNvPr id="4" name="AutoShape 4"/>
            <p:cNvSpPr/>
            <p:nvPr/>
          </p:nvSpPr>
          <p:spPr>
            <a:xfrm>
              <a:off x="862360" y="10894125"/>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9672713"/>
              <a:ext cx="3214783" cy="0"/>
            </a:xfrm>
            <a:prstGeom prst="line">
              <a:avLst/>
            </a:prstGeom>
            <a:ln w="12700" cap="flat">
              <a:solidFill>
                <a:srgbClr val="FFFFFF"/>
              </a:solidFill>
              <a:prstDash val="solid"/>
              <a:headEnd type="none" w="sm" len="sm"/>
              <a:tailEnd type="none" w="sm" len="sm"/>
            </a:ln>
          </p:spPr>
        </p:sp>
        <p:sp>
          <p:nvSpPr>
            <p:cNvPr id="6" name="AutoShape 6"/>
            <p:cNvSpPr/>
            <p:nvPr/>
          </p:nvSpPr>
          <p:spPr>
            <a:xfrm>
              <a:off x="862360" y="8451302"/>
              <a:ext cx="3214783" cy="0"/>
            </a:xfrm>
            <a:prstGeom prst="line">
              <a:avLst/>
            </a:prstGeom>
            <a:ln w="12700" cap="flat">
              <a:solidFill>
                <a:srgbClr val="FFFFFF"/>
              </a:solidFill>
              <a:prstDash val="solid"/>
              <a:headEnd type="none" w="sm" len="sm"/>
              <a:tailEnd type="none" w="sm" len="sm"/>
            </a:ln>
          </p:spPr>
        </p:sp>
        <p:grpSp>
          <p:nvGrpSpPr>
            <p:cNvPr id="7" name="Group 7"/>
            <p:cNvGrpSpPr/>
            <p:nvPr/>
          </p:nvGrpSpPr>
          <p:grpSpPr>
            <a:xfrm>
              <a:off x="0" y="5775790"/>
              <a:ext cx="5270500" cy="1458839"/>
              <a:chOff x="0" y="0"/>
              <a:chExt cx="9823469" cy="2719070"/>
            </a:xfrm>
          </p:grpSpPr>
          <p:sp>
            <p:nvSpPr>
              <p:cNvPr id="8" name="Freeform 8"/>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9" name="Freeform 9"/>
              <p:cNvSpPr/>
              <p:nvPr/>
            </p:nvSpPr>
            <p:spPr>
              <a:xfrm>
                <a:off x="0" y="450850"/>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8" name="AutoShape 18"/>
          <p:cNvSpPr/>
          <p:nvPr/>
        </p:nvSpPr>
        <p:spPr>
          <a:xfrm>
            <a:off x="5030893" y="1747611"/>
            <a:ext cx="12228407" cy="0"/>
          </a:xfrm>
          <a:prstGeom prst="line">
            <a:avLst/>
          </a:prstGeom>
          <a:ln w="19050" cap="flat">
            <a:solidFill>
              <a:srgbClr val="003070"/>
            </a:solidFill>
            <a:prstDash val="solid"/>
            <a:headEnd type="none" w="sm" len="sm"/>
            <a:tailEnd type="none" w="sm" len="sm"/>
          </a:ln>
        </p:spPr>
      </p:sp>
      <p:sp>
        <p:nvSpPr>
          <p:cNvPr id="29" name="TextBox 29"/>
          <p:cNvSpPr txBox="1"/>
          <p:nvPr/>
        </p:nvSpPr>
        <p:spPr>
          <a:xfrm>
            <a:off x="684299" y="5645817"/>
            <a:ext cx="4133988" cy="457754"/>
          </a:xfrm>
          <a:prstGeom prst="rect">
            <a:avLst/>
          </a:prstGeom>
        </p:spPr>
        <p:txBody>
          <a:bodyPr wrap="square" lIns="0" tIns="0" rIns="0" bIns="0" rtlCol="0" anchor="t">
            <a:spAutoFit/>
          </a:bodyPr>
          <a:lstStyle/>
          <a:p>
            <a:pPr>
              <a:lnSpc>
                <a:spcPts val="4095"/>
              </a:lnSpc>
            </a:pP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source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of</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dataset</a:t>
            </a:r>
            <a:endParaRPr lang="en-US" altLang="zh-CN" sz="2000" spc="320" dirty="0">
              <a:solidFill>
                <a:schemeClr val="bg1">
                  <a:lumMod val="95000"/>
                </a:schemeClr>
              </a:solidFill>
              <a:latin typeface="Bahnschrift Condensed" panose="020B0502040204020203" pitchFamily="34" charset="0"/>
              <a:ea typeface="思源黑体-粗体 Bold"/>
            </a:endParaRPr>
          </a:p>
        </p:txBody>
      </p:sp>
      <p:sp>
        <p:nvSpPr>
          <p:cNvPr id="30" name="TextBox 30"/>
          <p:cNvSpPr txBox="1"/>
          <p:nvPr/>
        </p:nvSpPr>
        <p:spPr>
          <a:xfrm>
            <a:off x="1357154" y="4672714"/>
            <a:ext cx="2788279" cy="457754"/>
          </a:xfrm>
          <a:prstGeom prst="rect">
            <a:avLst/>
          </a:prstGeom>
        </p:spPr>
        <p:txBody>
          <a:bodyPr wrap="square" lIns="0" tIns="0" rIns="0" bIns="0" rtlCol="0" anchor="t">
            <a:spAutoFit/>
          </a:bodyPr>
          <a:lstStyle/>
          <a:p>
            <a:pPr>
              <a:lnSpc>
                <a:spcPts val="4095"/>
              </a:lnSpc>
            </a:pPr>
            <a:r>
              <a:rPr lang="en-US" altLang="zh-CN" sz="2400" spc="320" dirty="0">
                <a:solidFill>
                  <a:srgbClr val="000000"/>
                </a:solidFill>
                <a:latin typeface="Bahnschrift Condensed" panose="020B0502040204020203" pitchFamily="34" charset="0"/>
                <a:ea typeface="思源黑体-粗体 Bold"/>
              </a:rPr>
              <a:t>Background</a:t>
            </a:r>
            <a:r>
              <a:rPr lang="en-US" altLang="zh-CN" spc="320" dirty="0">
                <a:solidFill>
                  <a:srgbClr val="000000"/>
                </a:solidFill>
                <a:latin typeface="Bahnschrift Condensed" panose="020B0502040204020203" pitchFamily="34" charset="0"/>
                <a:ea typeface="思源黑体-粗体 Bold"/>
              </a:rPr>
              <a:t> </a:t>
            </a:r>
            <a:endParaRPr lang="en-US" altLang="zh-CN" spc="320" dirty="0">
              <a:solidFill>
                <a:srgbClr val="000000"/>
              </a:solidFill>
              <a:latin typeface="Bahnschrift Condensed" panose="020B0502040204020203" pitchFamily="34" charset="0"/>
              <a:ea typeface="思源黑体-粗体 Bold"/>
            </a:endParaRPr>
          </a:p>
        </p:txBody>
      </p:sp>
      <p:sp>
        <p:nvSpPr>
          <p:cNvPr id="31" name="TextBox 31"/>
          <p:cNvSpPr txBox="1"/>
          <p:nvPr/>
        </p:nvSpPr>
        <p:spPr>
          <a:xfrm>
            <a:off x="745828" y="6642643"/>
            <a:ext cx="3165472" cy="447174"/>
          </a:xfrm>
          <a:prstGeom prst="rect">
            <a:avLst/>
          </a:prstGeom>
        </p:spPr>
        <p:txBody>
          <a:bodyPr lIns="0" tIns="0" rIns="0" bIns="0" rtlCol="0" anchor="t">
            <a:spAutoFit/>
          </a:bodyPr>
          <a:lstStyle/>
          <a:p>
            <a:pPr>
              <a:lnSpc>
                <a:spcPts val="4095"/>
              </a:lnSpc>
            </a:pPr>
            <a:r>
              <a:rPr lang="en-US" altLang="zh-CN" sz="2000" spc="320" dirty="0">
                <a:solidFill>
                  <a:schemeClr val="bg1"/>
                </a:solidFill>
                <a:latin typeface="Bahnschrift Condensed" panose="020B0502040204020203" pitchFamily="34" charset="0"/>
                <a:ea typeface="思源黑体-粗体 Bold"/>
              </a:rPr>
              <a:t>The model used in study</a:t>
            </a:r>
            <a:endParaRPr lang="en-US" altLang="zh-CN" sz="2000" spc="320" dirty="0">
              <a:solidFill>
                <a:schemeClr val="bg1"/>
              </a:solidFill>
              <a:latin typeface="Bahnschrift Condensed" panose="020B0502040204020203" pitchFamily="34" charset="0"/>
              <a:ea typeface="思源黑体-粗体 Bold"/>
            </a:endParaRPr>
          </a:p>
        </p:txBody>
      </p:sp>
      <p:sp>
        <p:nvSpPr>
          <p:cNvPr id="32" name="TextBox 32"/>
          <p:cNvSpPr txBox="1"/>
          <p:nvPr/>
        </p:nvSpPr>
        <p:spPr>
          <a:xfrm>
            <a:off x="745828" y="7558701"/>
            <a:ext cx="3165472" cy="441916"/>
          </a:xfrm>
          <a:prstGeom prst="rect">
            <a:avLst/>
          </a:prstGeom>
        </p:spPr>
        <p:txBody>
          <a:bodyPr lIns="0" tIns="0" rIns="0" bIns="0" rtlCol="0" anchor="t">
            <a:spAutoFit/>
          </a:bodyPr>
          <a:lstStyle/>
          <a:p>
            <a:pPr>
              <a:lnSpc>
                <a:spcPts val="4095"/>
              </a:lnSpc>
            </a:pPr>
            <a:r>
              <a:rPr lang="en-US" altLang="zh-CN" spc="320" dirty="0">
                <a:solidFill>
                  <a:schemeClr val="bg1"/>
                </a:solidFill>
                <a:latin typeface="Bahnschrift Condensed" panose="020B0502040204020203" pitchFamily="34" charset="0"/>
                <a:ea typeface="思源黑体-粗体 Bold"/>
              </a:rPr>
              <a:t>Model training and testing</a:t>
            </a:r>
            <a:endParaRPr lang="en-US" altLang="zh-CN" spc="320" dirty="0">
              <a:solidFill>
                <a:schemeClr val="bg1"/>
              </a:solidFill>
              <a:latin typeface="Bahnschrift Condensed" panose="020B0502040204020203" pitchFamily="34" charset="0"/>
              <a:ea typeface="思源黑体-粗体 Bold"/>
            </a:endParaRPr>
          </a:p>
        </p:txBody>
      </p:sp>
      <p:sp>
        <p:nvSpPr>
          <p:cNvPr id="33" name="TextBox 33"/>
          <p:cNvSpPr txBox="1"/>
          <p:nvPr/>
        </p:nvSpPr>
        <p:spPr>
          <a:xfrm>
            <a:off x="745828" y="8474760"/>
            <a:ext cx="3165472" cy="447174"/>
          </a:xfrm>
          <a:prstGeom prst="rect">
            <a:avLst/>
          </a:prstGeom>
        </p:spPr>
        <p:txBody>
          <a:bodyPr lIns="0" tIns="0" rIns="0" bIns="0" rtlCol="0" anchor="t">
            <a:spAutoFit/>
          </a:bodyPr>
          <a:lstStyle/>
          <a:p>
            <a:pPr algn="ctr">
              <a:lnSpc>
                <a:spcPts val="409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34" name="TextBox 34"/>
          <p:cNvSpPr txBox="1"/>
          <p:nvPr/>
        </p:nvSpPr>
        <p:spPr>
          <a:xfrm>
            <a:off x="4983268" y="746443"/>
            <a:ext cx="12228407" cy="54098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1.G</a:t>
            </a:r>
            <a:r>
              <a:rPr lang="en-US" altLang="zh-CN" sz="3500" b="1" spc="350" dirty="0">
                <a:solidFill>
                  <a:srgbClr val="003070"/>
                </a:solidFill>
                <a:latin typeface="Times New Roman" panose="02020603050405020304" pitchFamily="18" charset="0"/>
                <a:cs typeface="Times New Roman" panose="02020603050405020304" pitchFamily="18" charset="0"/>
              </a:rPr>
              <a:t>roup members and division of labor</a:t>
            </a:r>
            <a:r>
              <a:rPr lang="en-US" altLang="zh-CN" sz="3600" b="1" spc="320" dirty="0">
                <a:solidFill>
                  <a:srgbClr val="000000"/>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 </a:t>
            </a:r>
            <a:endPar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endParaRPr>
          </a:p>
        </p:txBody>
      </p:sp>
      <p:pic>
        <p:nvPicPr>
          <p:cNvPr id="35" name="图片 34"/>
          <p:cNvPicPr>
            <a:picLocks noChangeAspect="1"/>
          </p:cNvPicPr>
          <p:nvPr/>
        </p:nvPicPr>
        <p:blipFill>
          <a:blip r:embed="rId1"/>
          <a:stretch>
            <a:fillRect/>
          </a:stretch>
        </p:blipFill>
        <p:spPr>
          <a:xfrm>
            <a:off x="588399" y="1077704"/>
            <a:ext cx="3326883" cy="1571552"/>
          </a:xfrm>
          <a:prstGeom prst="rect">
            <a:avLst/>
          </a:prstGeom>
          <a:solidFill>
            <a:srgbClr val="003070"/>
          </a:solidFill>
        </p:spPr>
      </p:pic>
      <p:graphicFrame>
        <p:nvGraphicFramePr>
          <p:cNvPr id="10" name="表格 10"/>
          <p:cNvGraphicFramePr>
            <a:graphicFrameLocks noGrp="1"/>
          </p:cNvGraphicFramePr>
          <p:nvPr>
            <p:custDataLst>
              <p:tags r:id="rId2"/>
            </p:custDataLst>
          </p:nvPr>
        </p:nvGraphicFramePr>
        <p:xfrm>
          <a:off x="4876800" y="2498615"/>
          <a:ext cx="12415578" cy="5847804"/>
        </p:xfrm>
        <a:graphic>
          <a:graphicData uri="http://schemas.openxmlformats.org/drawingml/2006/table">
            <a:tbl>
              <a:tblPr firstRow="1" bandRow="1">
                <a:tableStyleId>{5C22544A-7EE6-4342-B048-85BDC9FD1C3A}</a:tableStyleId>
              </a:tblPr>
              <a:tblGrid>
                <a:gridCol w="3276600"/>
                <a:gridCol w="9138978"/>
              </a:tblGrid>
              <a:tr h="817154">
                <a:tc>
                  <a:txBody>
                    <a:bodyPr/>
                    <a:lstStyle/>
                    <a:p>
                      <a:pPr algn="ctr"/>
                      <a:r>
                        <a:rPr lang="en-US" altLang="zh-CN" sz="3600" dirty="0"/>
                        <a:t>Name</a:t>
                      </a:r>
                      <a:endParaRPr lang="zh-CN" altLang="en-US" sz="3600" dirty="0"/>
                    </a:p>
                  </a:txBody>
                  <a:tcPr/>
                </a:tc>
                <a:tc>
                  <a:txBody>
                    <a:bodyPr/>
                    <a:lstStyle/>
                    <a:p>
                      <a:pPr algn="ctr"/>
                      <a:r>
                        <a:rPr lang="en-US" altLang="zh-CN" sz="3600" dirty="0"/>
                        <a:t>Division of labor</a:t>
                      </a:r>
                      <a:endParaRPr lang="zh-CN" altLang="en-US" sz="3600" dirty="0"/>
                    </a:p>
                  </a:txBody>
                  <a:tcPr/>
                </a:tc>
              </a:tr>
              <a:tr h="817154">
                <a:tc>
                  <a:txBody>
                    <a:bodyPr/>
                    <a:lstStyle/>
                    <a:p>
                      <a:pPr algn="ctr"/>
                      <a:r>
                        <a:rPr lang="en-US" altLang="zh-CN" sz="3200" dirty="0"/>
                        <a:t>Xiaoping Shen</a:t>
                      </a:r>
                      <a:endParaRPr lang="zh-CN" altLang="en-US" sz="3200" dirty="0"/>
                    </a:p>
                  </a:txBody>
                  <a:tcPr/>
                </a:tc>
                <a:tc>
                  <a:txBody>
                    <a:bodyPr/>
                    <a:lstStyle/>
                    <a:p>
                      <a:pPr algn="ctr"/>
                      <a:r>
                        <a:rPr lang="en-US" altLang="zh-CN" sz="2800" dirty="0"/>
                        <a:t>Project selection, Presentation , </a:t>
                      </a:r>
                      <a:endParaRPr lang="en-US" altLang="zh-CN" sz="2800" dirty="0"/>
                    </a:p>
                    <a:p>
                      <a:pPr algn="ctr"/>
                      <a:r>
                        <a:rPr lang="en-US" altLang="zh-CN" sz="2800" dirty="0"/>
                        <a:t>Debugging code and test the model, Making PPT</a:t>
                      </a:r>
                      <a:endParaRPr lang="zh-CN" altLang="en-US" sz="2800" dirty="0"/>
                    </a:p>
                  </a:txBody>
                  <a:tcPr/>
                </a:tc>
              </a:tr>
              <a:tr h="817154">
                <a:tc>
                  <a:txBody>
                    <a:bodyPr/>
                    <a:lstStyle/>
                    <a:p>
                      <a:pPr algn="ctr"/>
                      <a:r>
                        <a:rPr lang="en-US" altLang="zh-CN" sz="3200" dirty="0" err="1"/>
                        <a:t>Shangzhi</a:t>
                      </a:r>
                      <a:r>
                        <a:rPr lang="en-US" altLang="zh-CN" sz="3200" dirty="0"/>
                        <a:t>  Liu</a:t>
                      </a:r>
                      <a:endParaRPr lang="zh-CN" altLang="en-US" sz="3200" dirty="0"/>
                    </a:p>
                  </a:txBody>
                  <a:tcPr/>
                </a:tc>
                <a:tc>
                  <a:txBody>
                    <a:bodyPr/>
                    <a:lstStyle/>
                    <a:p>
                      <a:pPr algn="ctr"/>
                      <a:r>
                        <a:rPr lang="en-US" altLang="zh-CN" sz="2800" dirty="0"/>
                        <a:t>Make </a:t>
                      </a:r>
                      <a:r>
                        <a:rPr lang="en-US" altLang="zh-CN" sz="2800" dirty="0" err="1"/>
                        <a:t>PPT,debugging</a:t>
                      </a:r>
                      <a:r>
                        <a:rPr lang="en-US" altLang="zh-CN" sz="2800" dirty="0"/>
                        <a:t> code and collection of relevant materials</a:t>
                      </a:r>
                      <a:endParaRPr lang="zh-CN" altLang="en-US" sz="2800" dirty="0"/>
                    </a:p>
                  </a:txBody>
                  <a:tcPr/>
                </a:tc>
              </a:tr>
              <a:tr h="817154">
                <a:tc>
                  <a:txBody>
                    <a:bodyPr/>
                    <a:lstStyle/>
                    <a:p>
                      <a:pPr algn="ctr"/>
                      <a:r>
                        <a:rPr lang="en-US" altLang="zh-CN" sz="3200" dirty="0" err="1"/>
                        <a:t>Shiyuan</a:t>
                      </a:r>
                      <a:r>
                        <a:rPr lang="en-US" altLang="zh-CN" sz="3200" dirty="0"/>
                        <a:t> Fang</a:t>
                      </a:r>
                      <a:endParaRPr lang="zh-CN" altLang="en-US" sz="3200" dirty="0"/>
                    </a:p>
                  </a:txBody>
                  <a:tcPr/>
                </a:tc>
                <a:tc>
                  <a:txBody>
                    <a:bodyPr/>
                    <a:lstStyle/>
                    <a:p>
                      <a:pPr algn="ctr"/>
                      <a:r>
                        <a:rPr lang="en-US" altLang="zh-CN" sz="2800" dirty="0"/>
                        <a:t>Project selection, presentation and enrichment of data sets</a:t>
                      </a:r>
                      <a:endParaRPr lang="zh-CN" altLang="en-US" sz="2800" dirty="0"/>
                    </a:p>
                  </a:txBody>
                  <a:tcPr/>
                </a:tc>
              </a:tr>
              <a:tr h="817154">
                <a:tc>
                  <a:txBody>
                    <a:bodyPr/>
                    <a:lstStyle/>
                    <a:p>
                      <a:pPr algn="ctr"/>
                      <a:r>
                        <a:rPr lang="en-US" altLang="zh-CN" sz="3200" dirty="0" err="1"/>
                        <a:t>Yijin</a:t>
                      </a:r>
                      <a:r>
                        <a:rPr lang="en-US" altLang="zh-CN" sz="3200" dirty="0"/>
                        <a:t> Huang</a:t>
                      </a:r>
                      <a:endParaRPr lang="zh-CN" altLang="en-US" sz="3200" dirty="0"/>
                    </a:p>
                  </a:txBody>
                  <a:tcPr/>
                </a:tc>
                <a:tc>
                  <a:txBody>
                    <a:bodyPr/>
                    <a:lstStyle/>
                    <a:p>
                      <a:pPr algn="ctr"/>
                      <a:r>
                        <a:rPr lang="en-US" altLang="zh-CN" sz="2800" dirty="0"/>
                        <a:t>Make PPT , model invocation and testing</a:t>
                      </a:r>
                      <a:endParaRPr lang="zh-CN" altLang="en-US" sz="2800" dirty="0"/>
                    </a:p>
                  </a:txBody>
                  <a:tcPr/>
                </a:tc>
              </a:tr>
              <a:tr h="817154">
                <a:tc>
                  <a:txBody>
                    <a:bodyPr/>
                    <a:lstStyle/>
                    <a:p>
                      <a:pPr algn="ctr"/>
                      <a:r>
                        <a:rPr lang="en-US" altLang="zh-CN" sz="3200" dirty="0" err="1"/>
                        <a:t>Tailin</a:t>
                      </a:r>
                      <a:r>
                        <a:rPr lang="en-US" altLang="zh-CN" sz="3200" dirty="0"/>
                        <a:t> Song</a:t>
                      </a:r>
                      <a:endParaRPr lang="zh-CN" altLang="en-US" sz="3200" dirty="0"/>
                    </a:p>
                  </a:txBody>
                  <a:tcPr/>
                </a:tc>
                <a:tc>
                  <a:txBody>
                    <a:bodyPr/>
                    <a:lstStyle/>
                    <a:p>
                      <a:pPr algn="ctr"/>
                      <a:r>
                        <a:rPr lang="en-US" altLang="zh-CN" sz="2800" dirty="0"/>
                        <a:t>Presentation, read papers and gather data</a:t>
                      </a:r>
                      <a:endParaRPr lang="zh-CN" altLang="en-US" sz="2800" dirty="0"/>
                    </a:p>
                  </a:txBody>
                  <a:tcPr/>
                </a:tc>
              </a:tr>
              <a:tr h="817154">
                <a:tc>
                  <a:txBody>
                    <a:bodyPr/>
                    <a:lstStyle/>
                    <a:p>
                      <a:pPr algn="ctr"/>
                      <a:r>
                        <a:rPr lang="en-US" altLang="zh-CN" sz="3200" dirty="0" err="1"/>
                        <a:t>Wenxuan</a:t>
                      </a:r>
                      <a:r>
                        <a:rPr lang="en-US" altLang="zh-CN" sz="3200" dirty="0"/>
                        <a:t> Ye</a:t>
                      </a:r>
                      <a:endParaRPr lang="zh-CN" altLang="en-US" sz="3200" dirty="0"/>
                    </a:p>
                  </a:txBody>
                  <a:tcPr/>
                </a:tc>
                <a:tc>
                  <a:txBody>
                    <a:bodyPr/>
                    <a:lstStyle/>
                    <a:p>
                      <a:pPr algn="ctr"/>
                      <a:r>
                        <a:rPr lang="en-US" altLang="zh-CN" sz="2800" dirty="0"/>
                        <a:t>Make PPT, enrich of data sets and debugging code</a:t>
                      </a:r>
                      <a:endParaRPr lang="zh-CN" altLang="en-US" sz="2800"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9714" y="0"/>
            <a:ext cx="3952875" cy="10287000"/>
            <a:chOff x="0" y="0"/>
            <a:chExt cx="5270500" cy="13716000"/>
          </a:xfrm>
        </p:grpSpPr>
        <p:sp>
          <p:nvSpPr>
            <p:cNvPr id="3" name="AutoShape 3"/>
            <p:cNvSpPr/>
            <p:nvPr/>
          </p:nvSpPr>
          <p:spPr>
            <a:xfrm>
              <a:off x="238246" y="0"/>
              <a:ext cx="4463011" cy="13716000"/>
            </a:xfrm>
            <a:prstGeom prst="rect">
              <a:avLst/>
            </a:prstGeom>
            <a:solidFill>
              <a:srgbClr val="00478B"/>
            </a:solidFill>
          </p:spPr>
        </p:sp>
        <p:sp>
          <p:nvSpPr>
            <p:cNvPr id="4" name="AutoShape 4"/>
            <p:cNvSpPr/>
            <p:nvPr/>
          </p:nvSpPr>
          <p:spPr>
            <a:xfrm>
              <a:off x="862360" y="10894125"/>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9672713"/>
              <a:ext cx="3214783" cy="0"/>
            </a:xfrm>
            <a:prstGeom prst="line">
              <a:avLst/>
            </a:prstGeom>
            <a:ln w="12700" cap="flat">
              <a:solidFill>
                <a:srgbClr val="FFFFFF"/>
              </a:solidFill>
              <a:prstDash val="solid"/>
              <a:headEnd type="none" w="sm" len="sm"/>
              <a:tailEnd type="none" w="sm" len="sm"/>
            </a:ln>
          </p:spPr>
        </p:sp>
        <p:sp>
          <p:nvSpPr>
            <p:cNvPr id="6" name="AutoShape 6"/>
            <p:cNvSpPr/>
            <p:nvPr/>
          </p:nvSpPr>
          <p:spPr>
            <a:xfrm>
              <a:off x="862360" y="8451302"/>
              <a:ext cx="3214783" cy="0"/>
            </a:xfrm>
            <a:prstGeom prst="line">
              <a:avLst/>
            </a:prstGeom>
            <a:ln w="12700" cap="flat">
              <a:solidFill>
                <a:srgbClr val="FFFFFF"/>
              </a:solidFill>
              <a:prstDash val="solid"/>
              <a:headEnd type="none" w="sm" len="sm"/>
              <a:tailEnd type="none" w="sm" len="sm"/>
            </a:ln>
          </p:spPr>
        </p:sp>
        <p:grpSp>
          <p:nvGrpSpPr>
            <p:cNvPr id="7" name="Group 7"/>
            <p:cNvGrpSpPr/>
            <p:nvPr/>
          </p:nvGrpSpPr>
          <p:grpSpPr>
            <a:xfrm>
              <a:off x="0" y="5775790"/>
              <a:ext cx="5270500" cy="1458839"/>
              <a:chOff x="0" y="0"/>
              <a:chExt cx="9823469" cy="2719070"/>
            </a:xfrm>
          </p:grpSpPr>
          <p:sp>
            <p:nvSpPr>
              <p:cNvPr id="8" name="Freeform 8"/>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9" name="Freeform 9"/>
              <p:cNvSpPr/>
              <p:nvPr/>
            </p:nvSpPr>
            <p:spPr>
              <a:xfrm>
                <a:off x="0" y="450850"/>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8" name="AutoShape 18"/>
          <p:cNvSpPr/>
          <p:nvPr/>
        </p:nvSpPr>
        <p:spPr>
          <a:xfrm>
            <a:off x="5030893" y="1747611"/>
            <a:ext cx="12228407" cy="0"/>
          </a:xfrm>
          <a:prstGeom prst="line">
            <a:avLst/>
          </a:prstGeom>
          <a:ln w="19050" cap="flat">
            <a:solidFill>
              <a:srgbClr val="003070"/>
            </a:solidFill>
            <a:prstDash val="solid"/>
            <a:headEnd type="none" w="sm" len="sm"/>
            <a:tailEnd type="none" w="sm" len="sm"/>
          </a:ln>
        </p:spPr>
      </p:sp>
      <p:sp>
        <p:nvSpPr>
          <p:cNvPr id="19" name="AutoShape 19"/>
          <p:cNvSpPr/>
          <p:nvPr/>
        </p:nvSpPr>
        <p:spPr>
          <a:xfrm>
            <a:off x="5597470" y="3128873"/>
            <a:ext cx="5166627" cy="211066"/>
          </a:xfrm>
          <a:prstGeom prst="rect">
            <a:avLst/>
          </a:prstGeom>
          <a:solidFill>
            <a:srgbClr val="1455A8"/>
          </a:solidFill>
        </p:spPr>
      </p:sp>
      <p:grpSp>
        <p:nvGrpSpPr>
          <p:cNvPr id="20" name="Group 20"/>
          <p:cNvGrpSpPr/>
          <p:nvPr/>
        </p:nvGrpSpPr>
        <p:grpSpPr>
          <a:xfrm>
            <a:off x="5597470" y="3339940"/>
            <a:ext cx="5166627" cy="5394348"/>
            <a:chOff x="0" y="0"/>
            <a:chExt cx="6888835" cy="7192464"/>
          </a:xfrm>
        </p:grpSpPr>
        <p:sp>
          <p:nvSpPr>
            <p:cNvPr id="21" name="AutoShape 21"/>
            <p:cNvSpPr/>
            <p:nvPr/>
          </p:nvSpPr>
          <p:spPr>
            <a:xfrm>
              <a:off x="0" y="0"/>
              <a:ext cx="6888835" cy="7192464"/>
            </a:xfrm>
            <a:prstGeom prst="rect">
              <a:avLst/>
            </a:prstGeom>
            <a:solidFill>
              <a:srgbClr val="E8E9EF"/>
            </a:solidFill>
          </p:spPr>
        </p:sp>
        <p:sp>
          <p:nvSpPr>
            <p:cNvPr id="23" name="TextBox 23"/>
            <p:cNvSpPr txBox="1"/>
            <p:nvPr/>
          </p:nvSpPr>
          <p:spPr>
            <a:xfrm>
              <a:off x="1108876" y="1088447"/>
              <a:ext cx="4889022" cy="5078307"/>
            </a:xfrm>
            <a:prstGeom prst="rect">
              <a:avLst/>
            </a:prstGeom>
          </p:spPr>
          <p:txBody>
            <a:bodyPr wrap="square" lIns="0" tIns="0" rIns="0" bIns="0" rtlCol="0" anchor="t">
              <a:spAutoFit/>
            </a:bodyPr>
            <a:lstStyle/>
            <a:p>
              <a:pPr algn="ctr">
                <a:lnSpc>
                  <a:spcPts val="2700"/>
                </a:lnSpc>
              </a:pPr>
              <a:r>
                <a:rPr lang="en-US" b="1" spc="112" dirty="0">
                  <a:solidFill>
                    <a:srgbClr val="000000"/>
                  </a:solidFill>
                  <a:latin typeface="Times New Roman" panose="02020603050405020304" pitchFamily="18" charset="0"/>
                  <a:ea typeface="思源黑体"/>
                  <a:cs typeface="Times New Roman" panose="02020603050405020304" pitchFamily="18" charset="0"/>
                </a:rPr>
                <a:t>On July 1,2019,Shanghai announced a garbage sorting system</a:t>
              </a:r>
              <a:r>
                <a:rPr lang="en-US" b="1" spc="112" dirty="0" err="1">
                  <a:solidFill>
                    <a:srgbClr val="000000"/>
                  </a:solidFill>
                  <a:latin typeface="Times New Roman" panose="02020603050405020304" pitchFamily="18" charset="0"/>
                  <a:ea typeface="思源黑体"/>
                  <a:cs typeface="Times New Roman" panose="02020603050405020304" pitchFamily="18" charset="0"/>
                </a:rPr>
                <a:t>.Individuals</a:t>
              </a:r>
              <a:r>
                <a:rPr lang="en-US" b="1" spc="112" dirty="0">
                  <a:solidFill>
                    <a:srgbClr val="000000"/>
                  </a:solidFill>
                  <a:latin typeface="Times New Roman" panose="02020603050405020304" pitchFamily="18" charset="0"/>
                  <a:ea typeface="思源黑体"/>
                  <a:cs typeface="Times New Roman" panose="02020603050405020304" pitchFamily="18" charset="0"/>
                </a:rPr>
                <a:t> will face fines if they do not separate  their </a:t>
              </a:r>
              <a:r>
                <a:rPr lang="en-US" b="1" spc="112" dirty="0" err="1">
                  <a:solidFill>
                    <a:srgbClr val="000000"/>
                  </a:solidFill>
                  <a:latin typeface="Times New Roman" panose="02020603050405020304" pitchFamily="18" charset="0"/>
                  <a:ea typeface="思源黑体"/>
                  <a:cs typeface="Times New Roman" panose="02020603050405020304" pitchFamily="18" charset="0"/>
                </a:rPr>
                <a:t>garbage. But</a:t>
              </a:r>
              <a:r>
                <a:rPr lang="en-US" b="1" spc="112" dirty="0">
                  <a:solidFill>
                    <a:srgbClr val="000000"/>
                  </a:solidFill>
                  <a:latin typeface="Times New Roman" panose="02020603050405020304" pitchFamily="18" charset="0"/>
                  <a:ea typeface="思源黑体"/>
                  <a:cs typeface="Times New Roman" panose="02020603050405020304" pitchFamily="18" charset="0"/>
                </a:rPr>
                <a:t> for most </a:t>
              </a:r>
              <a:r>
                <a:rPr lang="en-US" b="1" spc="112" dirty="0" err="1">
                  <a:solidFill>
                    <a:srgbClr val="000000"/>
                  </a:solidFill>
                  <a:latin typeface="Times New Roman" panose="02020603050405020304" pitchFamily="18" charset="0"/>
                  <a:ea typeface="思源黑体"/>
                  <a:cs typeface="Times New Roman" panose="02020603050405020304" pitchFamily="18" charset="0"/>
                </a:rPr>
                <a:t>people,they</a:t>
              </a:r>
              <a:r>
                <a:rPr lang="en-US" b="1" spc="112" dirty="0">
                  <a:solidFill>
                    <a:srgbClr val="000000"/>
                  </a:solidFill>
                  <a:latin typeface="Times New Roman" panose="02020603050405020304" pitchFamily="18" charset="0"/>
                  <a:ea typeface="思源黑体"/>
                  <a:cs typeface="Times New Roman" panose="02020603050405020304" pitchFamily="18" charset="0"/>
                </a:rPr>
                <a:t> still don’t know much about garbage </a:t>
              </a:r>
              <a:r>
                <a:rPr lang="en-US" b="1" spc="112" dirty="0" err="1">
                  <a:solidFill>
                    <a:srgbClr val="000000"/>
                  </a:solidFill>
                  <a:latin typeface="Times New Roman" panose="02020603050405020304" pitchFamily="18" charset="0"/>
                  <a:ea typeface="思源黑体"/>
                  <a:cs typeface="Times New Roman" panose="02020603050405020304" pitchFamily="18" charset="0"/>
                </a:rPr>
                <a:t>classification.Therefore</a:t>
              </a:r>
              <a:r>
                <a:rPr lang="en-US" b="1" spc="112" dirty="0">
                  <a:solidFill>
                    <a:srgbClr val="000000"/>
                  </a:solidFill>
                  <a:latin typeface="Times New Roman" panose="02020603050405020304" pitchFamily="18" charset="0"/>
                  <a:ea typeface="思源黑体"/>
                  <a:cs typeface="Times New Roman" panose="02020603050405020304" pitchFamily="18" charset="0"/>
                </a:rPr>
                <a:t>, the preparation of a garbage classification program is very necessary. </a:t>
              </a:r>
              <a:endParaRPr lang="en-US" b="1" spc="112" dirty="0">
                <a:solidFill>
                  <a:srgbClr val="000000"/>
                </a:solidFill>
                <a:latin typeface="Times New Roman" panose="02020603050405020304" pitchFamily="18" charset="0"/>
                <a:ea typeface="思源黑体"/>
                <a:cs typeface="Times New Roman" panose="02020603050405020304" pitchFamily="18" charset="0"/>
              </a:endParaRPr>
            </a:p>
          </p:txBody>
        </p:sp>
      </p:grpSp>
      <p:sp>
        <p:nvSpPr>
          <p:cNvPr id="24" name="AutoShape 24"/>
          <p:cNvSpPr/>
          <p:nvPr/>
        </p:nvSpPr>
        <p:spPr>
          <a:xfrm>
            <a:off x="11526096" y="3128873"/>
            <a:ext cx="5166627" cy="211066"/>
          </a:xfrm>
          <a:prstGeom prst="rect">
            <a:avLst/>
          </a:prstGeom>
          <a:solidFill>
            <a:srgbClr val="1455A8"/>
          </a:solidFill>
        </p:spPr>
      </p:sp>
      <p:grpSp>
        <p:nvGrpSpPr>
          <p:cNvPr id="25" name="Group 25"/>
          <p:cNvGrpSpPr/>
          <p:nvPr/>
        </p:nvGrpSpPr>
        <p:grpSpPr>
          <a:xfrm>
            <a:off x="11501739" y="3325243"/>
            <a:ext cx="5166627" cy="5394348"/>
            <a:chOff x="-32476" y="-19595"/>
            <a:chExt cx="6888835" cy="7192464"/>
          </a:xfrm>
        </p:grpSpPr>
        <p:sp>
          <p:nvSpPr>
            <p:cNvPr id="26" name="AutoShape 26"/>
            <p:cNvSpPr/>
            <p:nvPr/>
          </p:nvSpPr>
          <p:spPr>
            <a:xfrm>
              <a:off x="-32476" y="-19595"/>
              <a:ext cx="6888835" cy="7192464"/>
            </a:xfrm>
            <a:prstGeom prst="rect">
              <a:avLst/>
            </a:prstGeom>
            <a:solidFill>
              <a:srgbClr val="E8E9EF"/>
            </a:solidFill>
          </p:spPr>
        </p:sp>
        <p:sp>
          <p:nvSpPr>
            <p:cNvPr id="28" name="TextBox 28"/>
            <p:cNvSpPr txBox="1"/>
            <p:nvPr/>
          </p:nvSpPr>
          <p:spPr>
            <a:xfrm>
              <a:off x="1091072" y="378846"/>
              <a:ext cx="5026799" cy="5539740"/>
            </a:xfrm>
            <a:prstGeom prst="rect">
              <a:avLst/>
            </a:prstGeom>
          </p:spPr>
          <p:txBody>
            <a:bodyPr wrap="square" lIns="0" tIns="0" rIns="0" bIns="0" rtlCol="0" anchor="t">
              <a:spAutoFit/>
            </a:bodyPr>
            <a:lstStyle/>
            <a:p>
              <a:pPr algn="ctr">
                <a:lnSpc>
                  <a:spcPts val="2700"/>
                </a:lnSpc>
              </a:pPr>
              <a:r>
                <a:rPr lang="en-US" altLang="zh-CN" b="1" spc="112" dirty="0">
                  <a:solidFill>
                    <a:srgbClr val="000000"/>
                  </a:solidFill>
                  <a:latin typeface="Times New Roman" panose="02020603050405020304" pitchFamily="18" charset="0"/>
                  <a:ea typeface="思源黑体"/>
                  <a:cs typeface="Times New Roman" panose="02020603050405020304" pitchFamily="18" charset="0"/>
                </a:rPr>
                <a:t>At the same time, environmental protection is also a hot topic in today's world. The program of  garbage classifier helps people to classify </a:t>
              </a:r>
              <a:r>
                <a:rPr lang="en-US" altLang="zh-CN" b="1" spc="112" dirty="0" err="1">
                  <a:solidFill>
                    <a:srgbClr val="000000"/>
                  </a:solidFill>
                  <a:latin typeface="Times New Roman" panose="02020603050405020304" pitchFamily="18" charset="0"/>
                  <a:ea typeface="思源黑体"/>
                  <a:cs typeface="Times New Roman" panose="02020603050405020304" pitchFamily="18" charset="0"/>
                </a:rPr>
                <a:t>the garbage</a:t>
              </a:r>
              <a:r>
                <a:rPr lang="en-US" altLang="zh-CN" b="1" spc="112" dirty="0">
                  <a:solidFill>
                    <a:srgbClr val="000000"/>
                  </a:solidFill>
                  <a:latin typeface="Times New Roman" panose="02020603050405020304" pitchFamily="18" charset="0"/>
                  <a:ea typeface="思源黑体"/>
                  <a:cs typeface="Times New Roman" panose="02020603050405020304" pitchFamily="18" charset="0"/>
                </a:rPr>
                <a:t> generated by the family more quickly, saves everyone's experience and time, objectively-promotes the popularity of garbage classification, and also makes a certain contribution </a:t>
              </a:r>
              <a:r>
                <a:rPr lang="en-US" altLang="zh-CN" b="1" spc="112" dirty="0" err="1">
                  <a:solidFill>
                    <a:srgbClr val="000000"/>
                  </a:solidFill>
                  <a:latin typeface="Times New Roman" panose="02020603050405020304" pitchFamily="18" charset="0"/>
                  <a:ea typeface="思源黑体"/>
                  <a:cs typeface="Times New Roman" panose="02020603050405020304" pitchFamily="18" charset="0"/>
                </a:rPr>
                <a:t>to environmental</a:t>
              </a:r>
              <a:r>
                <a:rPr lang="en-US" altLang="zh-CN" b="1" spc="112" dirty="0">
                  <a:solidFill>
                    <a:srgbClr val="000000"/>
                  </a:solidFill>
                  <a:latin typeface="Times New Roman" panose="02020603050405020304" pitchFamily="18" charset="0"/>
                  <a:ea typeface="思源黑体"/>
                  <a:cs typeface="Times New Roman" panose="02020603050405020304" pitchFamily="18" charset="0"/>
                </a:rPr>
                <a:t> protection.</a:t>
              </a:r>
              <a:endParaRPr lang="en-US" b="1" spc="112" dirty="0">
                <a:solidFill>
                  <a:srgbClr val="000000"/>
                </a:solidFill>
                <a:latin typeface="Times New Roman" panose="02020603050405020304" pitchFamily="18" charset="0"/>
                <a:ea typeface="思源黑体"/>
                <a:cs typeface="Times New Roman" panose="02020603050405020304" pitchFamily="18" charset="0"/>
              </a:endParaRPr>
            </a:p>
          </p:txBody>
        </p:sp>
      </p:grpSp>
      <p:sp>
        <p:nvSpPr>
          <p:cNvPr id="29" name="TextBox 29"/>
          <p:cNvSpPr txBox="1"/>
          <p:nvPr/>
        </p:nvSpPr>
        <p:spPr>
          <a:xfrm>
            <a:off x="684299" y="5645817"/>
            <a:ext cx="4133988" cy="457754"/>
          </a:xfrm>
          <a:prstGeom prst="rect">
            <a:avLst/>
          </a:prstGeom>
        </p:spPr>
        <p:txBody>
          <a:bodyPr wrap="square" lIns="0" tIns="0" rIns="0" bIns="0" rtlCol="0" anchor="t">
            <a:spAutoFit/>
          </a:bodyPr>
          <a:lstStyle/>
          <a:p>
            <a:pPr>
              <a:lnSpc>
                <a:spcPts val="4095"/>
              </a:lnSpc>
            </a:pP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source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of</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dataset</a:t>
            </a:r>
            <a:endParaRPr lang="en-US" altLang="zh-CN" sz="2000" spc="320" dirty="0">
              <a:solidFill>
                <a:schemeClr val="bg1">
                  <a:lumMod val="95000"/>
                </a:schemeClr>
              </a:solidFill>
              <a:latin typeface="Bahnschrift Condensed" panose="020B0502040204020203" pitchFamily="34" charset="0"/>
              <a:ea typeface="思源黑体-粗体 Bold"/>
            </a:endParaRPr>
          </a:p>
        </p:txBody>
      </p:sp>
      <p:sp>
        <p:nvSpPr>
          <p:cNvPr id="30" name="TextBox 30"/>
          <p:cNvSpPr txBox="1"/>
          <p:nvPr/>
        </p:nvSpPr>
        <p:spPr>
          <a:xfrm>
            <a:off x="1357154" y="4672714"/>
            <a:ext cx="2788279" cy="457754"/>
          </a:xfrm>
          <a:prstGeom prst="rect">
            <a:avLst/>
          </a:prstGeom>
        </p:spPr>
        <p:txBody>
          <a:bodyPr wrap="square" lIns="0" tIns="0" rIns="0" bIns="0" rtlCol="0" anchor="t">
            <a:spAutoFit/>
          </a:bodyPr>
          <a:lstStyle/>
          <a:p>
            <a:pPr>
              <a:lnSpc>
                <a:spcPts val="4095"/>
              </a:lnSpc>
            </a:pPr>
            <a:r>
              <a:rPr lang="en-US" altLang="zh-CN" sz="2400" spc="320" dirty="0">
                <a:solidFill>
                  <a:srgbClr val="000000"/>
                </a:solidFill>
                <a:latin typeface="Bahnschrift Condensed" panose="020B0502040204020203" pitchFamily="34" charset="0"/>
                <a:ea typeface="思源黑体-粗体 Bold"/>
              </a:rPr>
              <a:t>Background</a:t>
            </a:r>
            <a:r>
              <a:rPr lang="en-US" altLang="zh-CN" spc="320" dirty="0">
                <a:solidFill>
                  <a:srgbClr val="000000"/>
                </a:solidFill>
                <a:latin typeface="Bahnschrift Condensed" panose="020B0502040204020203" pitchFamily="34" charset="0"/>
                <a:ea typeface="思源黑体-粗体 Bold"/>
              </a:rPr>
              <a:t> </a:t>
            </a:r>
            <a:endParaRPr lang="en-US" altLang="zh-CN" spc="320" dirty="0">
              <a:solidFill>
                <a:srgbClr val="000000"/>
              </a:solidFill>
              <a:latin typeface="Bahnschrift Condensed" panose="020B0502040204020203" pitchFamily="34" charset="0"/>
              <a:ea typeface="思源黑体-粗体 Bold"/>
            </a:endParaRPr>
          </a:p>
        </p:txBody>
      </p:sp>
      <p:sp>
        <p:nvSpPr>
          <p:cNvPr id="31" name="TextBox 31"/>
          <p:cNvSpPr txBox="1"/>
          <p:nvPr/>
        </p:nvSpPr>
        <p:spPr>
          <a:xfrm>
            <a:off x="745828" y="6642643"/>
            <a:ext cx="3165472" cy="447174"/>
          </a:xfrm>
          <a:prstGeom prst="rect">
            <a:avLst/>
          </a:prstGeom>
        </p:spPr>
        <p:txBody>
          <a:bodyPr lIns="0" tIns="0" rIns="0" bIns="0" rtlCol="0" anchor="t">
            <a:spAutoFit/>
          </a:bodyPr>
          <a:lstStyle/>
          <a:p>
            <a:pPr>
              <a:lnSpc>
                <a:spcPts val="4095"/>
              </a:lnSpc>
            </a:pPr>
            <a:r>
              <a:rPr lang="en-US" altLang="zh-CN" sz="2000" spc="320" dirty="0">
                <a:solidFill>
                  <a:schemeClr val="bg1"/>
                </a:solidFill>
                <a:latin typeface="Bahnschrift Condensed" panose="020B0502040204020203" pitchFamily="34" charset="0"/>
                <a:ea typeface="思源黑体-粗体 Bold"/>
              </a:rPr>
              <a:t>The model used in study</a:t>
            </a:r>
            <a:endParaRPr lang="en-US" altLang="zh-CN" sz="2000" spc="320" dirty="0">
              <a:solidFill>
                <a:schemeClr val="bg1"/>
              </a:solidFill>
              <a:latin typeface="Bahnschrift Condensed" panose="020B0502040204020203" pitchFamily="34" charset="0"/>
              <a:ea typeface="思源黑体-粗体 Bold"/>
            </a:endParaRPr>
          </a:p>
        </p:txBody>
      </p:sp>
      <p:sp>
        <p:nvSpPr>
          <p:cNvPr id="32" name="TextBox 32"/>
          <p:cNvSpPr txBox="1"/>
          <p:nvPr/>
        </p:nvSpPr>
        <p:spPr>
          <a:xfrm>
            <a:off x="745828" y="7558701"/>
            <a:ext cx="3165472" cy="441916"/>
          </a:xfrm>
          <a:prstGeom prst="rect">
            <a:avLst/>
          </a:prstGeom>
        </p:spPr>
        <p:txBody>
          <a:bodyPr lIns="0" tIns="0" rIns="0" bIns="0" rtlCol="0" anchor="t">
            <a:spAutoFit/>
          </a:bodyPr>
          <a:lstStyle/>
          <a:p>
            <a:pPr>
              <a:lnSpc>
                <a:spcPts val="4095"/>
              </a:lnSpc>
            </a:pPr>
            <a:r>
              <a:rPr lang="en-US" altLang="zh-CN" spc="320" dirty="0">
                <a:solidFill>
                  <a:schemeClr val="bg1"/>
                </a:solidFill>
                <a:latin typeface="Bahnschrift Condensed" panose="020B0502040204020203" pitchFamily="34" charset="0"/>
                <a:ea typeface="思源黑体-粗体 Bold"/>
              </a:rPr>
              <a:t>Model training and testing</a:t>
            </a:r>
            <a:endParaRPr lang="en-US" altLang="zh-CN" spc="320" dirty="0">
              <a:solidFill>
                <a:schemeClr val="bg1"/>
              </a:solidFill>
              <a:latin typeface="Bahnschrift Condensed" panose="020B0502040204020203" pitchFamily="34" charset="0"/>
              <a:ea typeface="思源黑体-粗体 Bold"/>
            </a:endParaRPr>
          </a:p>
        </p:txBody>
      </p:sp>
      <p:sp>
        <p:nvSpPr>
          <p:cNvPr id="33" name="TextBox 33"/>
          <p:cNvSpPr txBox="1"/>
          <p:nvPr/>
        </p:nvSpPr>
        <p:spPr>
          <a:xfrm>
            <a:off x="745828" y="8474760"/>
            <a:ext cx="3165472" cy="447174"/>
          </a:xfrm>
          <a:prstGeom prst="rect">
            <a:avLst/>
          </a:prstGeom>
        </p:spPr>
        <p:txBody>
          <a:bodyPr lIns="0" tIns="0" rIns="0" bIns="0" rtlCol="0" anchor="t">
            <a:spAutoFit/>
          </a:bodyPr>
          <a:lstStyle/>
          <a:p>
            <a:pPr algn="ctr">
              <a:lnSpc>
                <a:spcPts val="409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34" name="TextBox 34"/>
          <p:cNvSpPr txBox="1"/>
          <p:nvPr/>
        </p:nvSpPr>
        <p:spPr>
          <a:xfrm>
            <a:off x="4983268" y="746443"/>
            <a:ext cx="12228407" cy="54098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1.</a:t>
            </a:r>
            <a:r>
              <a:rPr lang="en-US" altLang="zh-CN" sz="3600" b="1" spc="320" dirty="0">
                <a:solidFill>
                  <a:srgbClr val="000000"/>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Background and significance of the topic </a:t>
            </a:r>
            <a:endPar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endParaRPr>
          </a:p>
        </p:txBody>
      </p:sp>
      <p:pic>
        <p:nvPicPr>
          <p:cNvPr id="35" name="图片 34"/>
          <p:cNvPicPr>
            <a:picLocks noChangeAspect="1"/>
          </p:cNvPicPr>
          <p:nvPr/>
        </p:nvPicPr>
        <p:blipFill>
          <a:blip r:embed="rId1"/>
          <a:stretch>
            <a:fillRect/>
          </a:stretch>
        </p:blipFill>
        <p:spPr>
          <a:xfrm>
            <a:off x="588399" y="1077704"/>
            <a:ext cx="3326883" cy="1571552"/>
          </a:xfrm>
          <a:prstGeom prst="rect">
            <a:avLst/>
          </a:prstGeom>
          <a:solidFill>
            <a:srgbClr val="003070"/>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0"/>
            <a:ext cx="3952875" cy="10287000"/>
            <a:chOff x="0" y="0"/>
            <a:chExt cx="5270500" cy="13716000"/>
          </a:xfrm>
        </p:grpSpPr>
        <p:sp>
          <p:nvSpPr>
            <p:cNvPr id="3" name="AutoShape 3"/>
            <p:cNvSpPr/>
            <p:nvPr/>
          </p:nvSpPr>
          <p:spPr>
            <a:xfrm>
              <a:off x="238246" y="0"/>
              <a:ext cx="4463011" cy="13716000"/>
            </a:xfrm>
            <a:prstGeom prst="rect">
              <a:avLst/>
            </a:prstGeom>
            <a:solidFill>
              <a:srgbClr val="00498D"/>
            </a:solidFill>
          </p:spPr>
        </p:sp>
        <p:sp>
          <p:nvSpPr>
            <p:cNvPr id="4" name="AutoShape 4"/>
            <p:cNvSpPr/>
            <p:nvPr/>
          </p:nvSpPr>
          <p:spPr>
            <a:xfrm>
              <a:off x="862360" y="10894125"/>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9672713"/>
              <a:ext cx="3214783" cy="0"/>
            </a:xfrm>
            <a:prstGeom prst="line">
              <a:avLst/>
            </a:prstGeom>
            <a:ln w="12700" cap="flat">
              <a:solidFill>
                <a:srgbClr val="FFFFFF"/>
              </a:solidFill>
              <a:prstDash val="solid"/>
              <a:headEnd type="none" w="sm" len="sm"/>
              <a:tailEnd type="none" w="sm" len="sm"/>
            </a:ln>
          </p:spPr>
        </p:sp>
        <p:grpSp>
          <p:nvGrpSpPr>
            <p:cNvPr id="6" name="Group 6"/>
            <p:cNvGrpSpPr/>
            <p:nvPr/>
          </p:nvGrpSpPr>
          <p:grpSpPr>
            <a:xfrm>
              <a:off x="0" y="7004582"/>
              <a:ext cx="5270500" cy="1458839"/>
              <a:chOff x="0" y="0"/>
              <a:chExt cx="9823469" cy="2719070"/>
            </a:xfrm>
          </p:grpSpPr>
          <p:sp>
            <p:nvSpPr>
              <p:cNvPr id="7" name="Freeform 7"/>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8" name="Freeform 8"/>
              <p:cNvSpPr/>
              <p:nvPr/>
            </p:nvSpPr>
            <p:spPr>
              <a:xfrm>
                <a:off x="0" y="450850"/>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7" name="AutoShape 17"/>
          <p:cNvSpPr/>
          <p:nvPr/>
        </p:nvSpPr>
        <p:spPr>
          <a:xfrm>
            <a:off x="5030893" y="1747611"/>
            <a:ext cx="12228407" cy="0"/>
          </a:xfrm>
          <a:prstGeom prst="line">
            <a:avLst/>
          </a:prstGeom>
          <a:ln w="19050" cap="flat">
            <a:solidFill>
              <a:srgbClr val="003070"/>
            </a:solidFill>
            <a:prstDash val="solid"/>
            <a:headEnd type="none" w="sm" len="sm"/>
            <a:tailEnd type="none" w="sm" len="sm"/>
          </a:ln>
        </p:spPr>
      </p:sp>
      <p:sp>
        <p:nvSpPr>
          <p:cNvPr id="22" name="TextBox 22"/>
          <p:cNvSpPr txBox="1"/>
          <p:nvPr/>
        </p:nvSpPr>
        <p:spPr>
          <a:xfrm>
            <a:off x="654935" y="5594245"/>
            <a:ext cx="3683247" cy="457754"/>
          </a:xfrm>
          <a:prstGeom prst="rect">
            <a:avLst/>
          </a:prstGeom>
        </p:spPr>
        <p:txBody>
          <a:bodyPr wrap="square" lIns="0" tIns="0" rIns="0" bIns="0" rtlCol="0" anchor="t">
            <a:spAutoFit/>
          </a:bodyPr>
          <a:lstStyle/>
          <a:p>
            <a:pPr>
              <a:lnSpc>
                <a:spcPts val="4095"/>
              </a:lnSpc>
            </a:pPr>
            <a:r>
              <a:rPr lang="en-US" altLang="zh-CN" sz="2400" spc="320" dirty="0">
                <a:solidFill>
                  <a:srgbClr val="000000"/>
                </a:solidFill>
                <a:latin typeface="Bahnschrift Condensed" panose="020B0502040204020203" pitchFamily="34" charset="0"/>
                <a:ea typeface="思源黑体-粗体 Bold"/>
              </a:rPr>
              <a:t>The</a:t>
            </a:r>
            <a:r>
              <a:rPr lang="zh-CN" altLang="en-US" sz="2400" spc="320" dirty="0">
                <a:solidFill>
                  <a:srgbClr val="000000"/>
                </a:solidFill>
                <a:latin typeface="Bahnschrift Condensed" panose="020B0502040204020203" pitchFamily="34" charset="0"/>
                <a:ea typeface="思源黑体-粗体 Bold"/>
              </a:rPr>
              <a:t> </a:t>
            </a:r>
            <a:r>
              <a:rPr lang="en-US" altLang="zh-CN" sz="2400" spc="320" dirty="0">
                <a:solidFill>
                  <a:srgbClr val="000000"/>
                </a:solidFill>
                <a:latin typeface="Bahnschrift Condensed" panose="020B0502040204020203" pitchFamily="34" charset="0"/>
                <a:ea typeface="思源黑体-粗体 Bold"/>
              </a:rPr>
              <a:t>source</a:t>
            </a:r>
            <a:r>
              <a:rPr lang="zh-CN" altLang="en-US" sz="2400" spc="320" dirty="0">
                <a:solidFill>
                  <a:srgbClr val="000000"/>
                </a:solidFill>
                <a:latin typeface="Bahnschrift Condensed" panose="020B0502040204020203" pitchFamily="34" charset="0"/>
                <a:ea typeface="思源黑体-粗体 Bold"/>
              </a:rPr>
              <a:t> </a:t>
            </a:r>
            <a:r>
              <a:rPr lang="en-US" altLang="zh-CN" sz="2400" spc="320" dirty="0">
                <a:solidFill>
                  <a:srgbClr val="000000"/>
                </a:solidFill>
                <a:latin typeface="Bahnschrift Condensed" panose="020B0502040204020203" pitchFamily="34" charset="0"/>
                <a:ea typeface="思源黑体-粗体 Bold"/>
              </a:rPr>
              <a:t>of</a:t>
            </a:r>
            <a:r>
              <a:rPr lang="zh-CN" altLang="en-US" sz="2400" spc="320" dirty="0">
                <a:solidFill>
                  <a:srgbClr val="000000"/>
                </a:solidFill>
                <a:latin typeface="Bahnschrift Condensed" panose="020B0502040204020203" pitchFamily="34" charset="0"/>
                <a:ea typeface="思源黑体-粗体 Bold"/>
              </a:rPr>
              <a:t> </a:t>
            </a:r>
            <a:r>
              <a:rPr lang="en-US" altLang="zh-CN" sz="2400" spc="320" dirty="0">
                <a:solidFill>
                  <a:srgbClr val="000000"/>
                </a:solidFill>
                <a:latin typeface="Bahnschrift Condensed" panose="020B0502040204020203" pitchFamily="34" charset="0"/>
                <a:ea typeface="思源黑体-粗体 Bold"/>
              </a:rPr>
              <a:t>the</a:t>
            </a:r>
            <a:r>
              <a:rPr lang="zh-CN" altLang="en-US" sz="2400" spc="320" dirty="0">
                <a:solidFill>
                  <a:srgbClr val="000000"/>
                </a:solidFill>
                <a:latin typeface="Bahnschrift Condensed" panose="020B0502040204020203" pitchFamily="34" charset="0"/>
                <a:ea typeface="思源黑体-粗体 Bold"/>
              </a:rPr>
              <a:t> </a:t>
            </a:r>
            <a:r>
              <a:rPr lang="en-US" altLang="zh-CN" sz="2400" spc="320" dirty="0">
                <a:solidFill>
                  <a:srgbClr val="000000"/>
                </a:solidFill>
                <a:latin typeface="Bahnschrift Condensed" panose="020B0502040204020203" pitchFamily="34" charset="0"/>
                <a:ea typeface="思源黑体-粗体 Bold"/>
              </a:rPr>
              <a:t>dataset</a:t>
            </a:r>
            <a:endParaRPr lang="en-US" altLang="zh-CN" sz="2400" spc="320" dirty="0">
              <a:solidFill>
                <a:srgbClr val="000000"/>
              </a:solidFill>
              <a:latin typeface="Bahnschrift Condensed" panose="020B0502040204020203" pitchFamily="34" charset="0"/>
              <a:ea typeface="思源黑体-粗体 Bold"/>
            </a:endParaRPr>
          </a:p>
        </p:txBody>
      </p:sp>
      <p:sp>
        <p:nvSpPr>
          <p:cNvPr id="23" name="TextBox 23"/>
          <p:cNvSpPr txBox="1"/>
          <p:nvPr/>
        </p:nvSpPr>
        <p:spPr>
          <a:xfrm>
            <a:off x="745828" y="4796292"/>
            <a:ext cx="3165472" cy="324256"/>
          </a:xfrm>
          <a:prstGeom prst="rect">
            <a:avLst/>
          </a:prstGeom>
        </p:spPr>
        <p:txBody>
          <a:bodyPr lIns="0" tIns="0" rIns="0" bIns="0" rtlCol="0" anchor="t">
            <a:spAutoFit/>
          </a:bodyPr>
          <a:lstStyle/>
          <a:p>
            <a:pPr algn="ctr">
              <a:lnSpc>
                <a:spcPts val="2695"/>
              </a:lnSpc>
            </a:pPr>
            <a:r>
              <a:rPr lang="en-US" altLang="zh-CN" sz="2000" spc="320" dirty="0">
                <a:solidFill>
                  <a:schemeClr val="bg1"/>
                </a:solidFill>
                <a:latin typeface="Bahnschrift Condensed" panose="020B0502040204020203" pitchFamily="34" charset="0"/>
                <a:ea typeface="思源黑体-粗体 Bold"/>
              </a:rPr>
              <a:t>Background</a:t>
            </a:r>
            <a:endParaRPr lang="en-US" sz="2105" spc="210" dirty="0">
              <a:solidFill>
                <a:schemeClr val="bg1"/>
              </a:solidFill>
              <a:ea typeface="思源黑体 Bold"/>
            </a:endParaRPr>
          </a:p>
        </p:txBody>
      </p:sp>
      <p:sp>
        <p:nvSpPr>
          <p:cNvPr id="24" name="TextBox 24"/>
          <p:cNvSpPr txBox="1"/>
          <p:nvPr/>
        </p:nvSpPr>
        <p:spPr>
          <a:xfrm>
            <a:off x="745828" y="6642643"/>
            <a:ext cx="3165472" cy="447174"/>
          </a:xfrm>
          <a:prstGeom prst="rect">
            <a:avLst/>
          </a:prstGeom>
        </p:spPr>
        <p:txBody>
          <a:bodyPr lIns="0" tIns="0" rIns="0" bIns="0" rtlCol="0" anchor="t">
            <a:spAutoFit/>
          </a:bodyPr>
          <a:lstStyle/>
          <a:p>
            <a:pPr>
              <a:lnSpc>
                <a:spcPts val="4095"/>
              </a:lnSpc>
            </a:pPr>
            <a:r>
              <a:rPr lang="en-US" altLang="zh-CN" sz="2000" spc="320" dirty="0">
                <a:solidFill>
                  <a:schemeClr val="bg1"/>
                </a:solidFill>
                <a:latin typeface="Bahnschrift Condensed" panose="020B0502040204020203" pitchFamily="34" charset="0"/>
                <a:ea typeface="思源黑体-粗体 Bold"/>
              </a:rPr>
              <a:t>The model used in study</a:t>
            </a:r>
            <a:endParaRPr lang="en-US" altLang="zh-CN" sz="2000" spc="320" dirty="0">
              <a:solidFill>
                <a:schemeClr val="bg1"/>
              </a:solidFill>
              <a:latin typeface="Bahnschrift Condensed" panose="020B0502040204020203" pitchFamily="34" charset="0"/>
              <a:ea typeface="思源黑体-粗体 Bold"/>
            </a:endParaRPr>
          </a:p>
        </p:txBody>
      </p:sp>
      <p:sp>
        <p:nvSpPr>
          <p:cNvPr id="25" name="TextBox 25"/>
          <p:cNvSpPr txBox="1"/>
          <p:nvPr/>
        </p:nvSpPr>
        <p:spPr>
          <a:xfrm>
            <a:off x="745828" y="7558701"/>
            <a:ext cx="3165472" cy="441916"/>
          </a:xfrm>
          <a:prstGeom prst="rect">
            <a:avLst/>
          </a:prstGeom>
        </p:spPr>
        <p:txBody>
          <a:bodyPr lIns="0" tIns="0" rIns="0" bIns="0" rtlCol="0" anchor="t">
            <a:spAutoFit/>
          </a:bodyPr>
          <a:lstStyle/>
          <a:p>
            <a:pPr>
              <a:lnSpc>
                <a:spcPts val="4095"/>
              </a:lnSpc>
            </a:pPr>
            <a:r>
              <a:rPr lang="en-US" altLang="zh-CN" spc="320" dirty="0">
                <a:solidFill>
                  <a:schemeClr val="bg1"/>
                </a:solidFill>
                <a:latin typeface="Bahnschrift Condensed" panose="020B0502040204020203" pitchFamily="34" charset="0"/>
                <a:ea typeface="思源黑体-粗体 Bold"/>
              </a:rPr>
              <a:t>Model training and testing</a:t>
            </a:r>
            <a:endParaRPr lang="en-US" altLang="zh-CN" spc="320" dirty="0">
              <a:solidFill>
                <a:schemeClr val="bg1"/>
              </a:solidFill>
              <a:latin typeface="Bahnschrift Condensed" panose="020B0502040204020203" pitchFamily="34" charset="0"/>
              <a:ea typeface="思源黑体-粗体 Bold"/>
            </a:endParaRPr>
          </a:p>
        </p:txBody>
      </p:sp>
      <p:sp>
        <p:nvSpPr>
          <p:cNvPr id="26" name="TextBox 26"/>
          <p:cNvSpPr txBox="1"/>
          <p:nvPr/>
        </p:nvSpPr>
        <p:spPr>
          <a:xfrm>
            <a:off x="745828" y="8474760"/>
            <a:ext cx="3165472" cy="302903"/>
          </a:xfrm>
          <a:prstGeom prst="rect">
            <a:avLst/>
          </a:prstGeom>
        </p:spPr>
        <p:txBody>
          <a:bodyPr lIns="0" tIns="0" rIns="0" bIns="0" rtlCol="0" anchor="t">
            <a:spAutoFit/>
          </a:bodyPr>
          <a:lstStyle/>
          <a:p>
            <a:pPr algn="ctr">
              <a:lnSpc>
                <a:spcPts val="256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27" name="AutoShape 27"/>
          <p:cNvSpPr/>
          <p:nvPr/>
        </p:nvSpPr>
        <p:spPr>
          <a:xfrm rot="-5400000">
            <a:off x="4069165" y="7320995"/>
            <a:ext cx="2615520" cy="211066"/>
          </a:xfrm>
          <a:prstGeom prst="rect">
            <a:avLst/>
          </a:prstGeom>
          <a:solidFill>
            <a:srgbClr val="1455A8"/>
          </a:solidFill>
        </p:spPr>
      </p:sp>
      <p:grpSp>
        <p:nvGrpSpPr>
          <p:cNvPr id="28" name="Group 28"/>
          <p:cNvGrpSpPr/>
          <p:nvPr/>
        </p:nvGrpSpPr>
        <p:grpSpPr>
          <a:xfrm>
            <a:off x="5481826" y="6118345"/>
            <a:ext cx="11537613" cy="2615943"/>
            <a:chOff x="2" y="-566"/>
            <a:chExt cx="15383484" cy="3487924"/>
          </a:xfrm>
        </p:grpSpPr>
        <p:sp>
          <p:nvSpPr>
            <p:cNvPr id="29" name="AutoShape 29"/>
            <p:cNvSpPr/>
            <p:nvPr/>
          </p:nvSpPr>
          <p:spPr>
            <a:xfrm rot="16200000">
              <a:off x="5948064" y="-5948064"/>
              <a:ext cx="3487360" cy="15383484"/>
            </a:xfrm>
            <a:prstGeom prst="rect">
              <a:avLst/>
            </a:prstGeom>
            <a:solidFill>
              <a:srgbClr val="E8E9EF"/>
            </a:solidFill>
          </p:spPr>
        </p:sp>
        <p:sp>
          <p:nvSpPr>
            <p:cNvPr id="31" name="TextBox 31"/>
            <p:cNvSpPr txBox="1"/>
            <p:nvPr/>
          </p:nvSpPr>
          <p:spPr>
            <a:xfrm>
              <a:off x="918029" y="-566"/>
              <a:ext cx="13139000" cy="3343821"/>
            </a:xfrm>
            <a:prstGeom prst="rect">
              <a:avLst/>
            </a:prstGeom>
          </p:spPr>
          <p:txBody>
            <a:bodyPr lIns="0" tIns="0" rIns="0" bIns="0" rtlCol="0" anchor="t">
              <a:spAutoFit/>
            </a:bodyPr>
            <a:lstStyle/>
            <a:p>
              <a:pPr marL="619125" lvl="2" algn="just">
                <a:lnSpc>
                  <a:spcPct val="150000"/>
                </a:lnSpc>
              </a:pPr>
              <a:r>
                <a:rPr lang="en-US" altLang="zh-CN" sz="2800" b="1" dirty="0">
                  <a:latin typeface="Times New Roman" panose="02020603050405020304" pitchFamily="18" charset="0"/>
                  <a:cs typeface="Times New Roman" panose="02020603050405020304" pitchFamily="18" charset="0"/>
                </a:rPr>
                <a:t>This project is from GitHub, and no one has written relevant software and data before the author. Most of the training data set of this project comes from Kaggle, and our group added a few pictures.</a:t>
              </a:r>
              <a:endParaRPr lang="en-US" sz="2800" b="1" spc="112" dirty="0">
                <a:solidFill>
                  <a:srgbClr val="000000"/>
                </a:solidFill>
                <a:latin typeface="Times New Roman" panose="02020603050405020304" pitchFamily="18" charset="0"/>
                <a:ea typeface="思源黑体"/>
                <a:cs typeface="Times New Roman" panose="02020603050405020304" pitchFamily="18" charset="0"/>
              </a:endParaRPr>
            </a:p>
          </p:txBody>
        </p:sp>
      </p:grpSp>
      <p:sp>
        <p:nvSpPr>
          <p:cNvPr id="32" name="TextBox 32"/>
          <p:cNvSpPr txBox="1"/>
          <p:nvPr/>
        </p:nvSpPr>
        <p:spPr>
          <a:xfrm>
            <a:off x="4983268" y="746443"/>
            <a:ext cx="12228407" cy="537711"/>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2.</a:t>
            </a:r>
            <a:r>
              <a:rPr lang="en-US" altLang="zh-CN" sz="3600" b="1" spc="320" dirty="0">
                <a:solidFill>
                  <a:srgbClr val="000000"/>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The</a:t>
            </a:r>
            <a:r>
              <a:rPr lang="zh-CN" altLang="en-US" sz="3600" b="1" spc="320" dirty="0">
                <a:solidFill>
                  <a:schemeClr val="tx2"/>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source</a:t>
            </a:r>
            <a:r>
              <a:rPr lang="zh-CN" altLang="en-US" sz="3600" b="1" spc="320" dirty="0">
                <a:solidFill>
                  <a:schemeClr val="tx2"/>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of</a:t>
            </a:r>
            <a:r>
              <a:rPr lang="zh-CN" altLang="en-US" sz="3600" b="1" spc="320" dirty="0">
                <a:solidFill>
                  <a:schemeClr val="tx2"/>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the</a:t>
            </a:r>
            <a:r>
              <a:rPr lang="zh-CN" altLang="en-US" sz="3600" b="1" spc="320" dirty="0">
                <a:solidFill>
                  <a:schemeClr val="tx2"/>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dataset</a:t>
            </a:r>
            <a:endPar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endParaRPr>
          </a:p>
        </p:txBody>
      </p:sp>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76286" y="2452719"/>
            <a:ext cx="4275209" cy="3206407"/>
          </a:xfrm>
          <a:prstGeom prst="rect">
            <a:avLst/>
          </a:prstGeom>
        </p:spPr>
      </p:pic>
      <p:pic>
        <p:nvPicPr>
          <p:cNvPr id="36" name="图片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495" y="2427147"/>
            <a:ext cx="4343400" cy="3257550"/>
          </a:xfrm>
          <a:prstGeom prst="rect">
            <a:avLst/>
          </a:prstGeom>
        </p:spPr>
      </p:pic>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2268" y="2400300"/>
            <a:ext cx="4343396" cy="3257547"/>
          </a:xfrm>
          <a:prstGeom prst="rect">
            <a:avLst/>
          </a:prstGeom>
        </p:spPr>
      </p:pic>
      <p:pic>
        <p:nvPicPr>
          <p:cNvPr id="33" name="图片 32"/>
          <p:cNvPicPr>
            <a:picLocks noChangeAspect="1"/>
          </p:cNvPicPr>
          <p:nvPr/>
        </p:nvPicPr>
        <p:blipFill>
          <a:blip r:embed="rId4"/>
          <a:stretch>
            <a:fillRect/>
          </a:stretch>
        </p:blipFill>
        <p:spPr>
          <a:xfrm>
            <a:off x="657132" y="1297070"/>
            <a:ext cx="3326883" cy="1571552"/>
          </a:xfrm>
          <a:prstGeom prst="rect">
            <a:avLst/>
          </a:prstGeom>
          <a:solidFill>
            <a:srgbClr val="003070"/>
          </a:solidFill>
        </p:spPr>
      </p:pic>
      <p:sp>
        <p:nvSpPr>
          <p:cNvPr id="30" name="AutoShape 4"/>
          <p:cNvSpPr/>
          <p:nvPr/>
        </p:nvSpPr>
        <p:spPr>
          <a:xfrm>
            <a:off x="1143000" y="5295900"/>
            <a:ext cx="2411087" cy="0"/>
          </a:xfrm>
          <a:prstGeom prst="line">
            <a:avLst/>
          </a:prstGeom>
          <a:ln w="12700" cap="flat">
            <a:solidFill>
              <a:srgbClr val="FFFFFF"/>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0"/>
            <a:ext cx="3952875" cy="10287000"/>
            <a:chOff x="0" y="0"/>
            <a:chExt cx="5270500" cy="13716000"/>
          </a:xfrm>
        </p:grpSpPr>
        <p:sp>
          <p:nvSpPr>
            <p:cNvPr id="3" name="AutoShape 3"/>
            <p:cNvSpPr/>
            <p:nvPr/>
          </p:nvSpPr>
          <p:spPr>
            <a:xfrm>
              <a:off x="238246" y="0"/>
              <a:ext cx="4463011" cy="13716000"/>
            </a:xfrm>
            <a:prstGeom prst="rect">
              <a:avLst/>
            </a:prstGeom>
            <a:solidFill>
              <a:srgbClr val="00498D"/>
            </a:solidFill>
          </p:spPr>
        </p:sp>
        <p:sp>
          <p:nvSpPr>
            <p:cNvPr id="4" name="AutoShape 4"/>
            <p:cNvSpPr/>
            <p:nvPr/>
          </p:nvSpPr>
          <p:spPr>
            <a:xfrm>
              <a:off x="862360" y="10894125"/>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9672713"/>
              <a:ext cx="3214783" cy="0"/>
            </a:xfrm>
            <a:prstGeom prst="line">
              <a:avLst/>
            </a:prstGeom>
            <a:ln w="12700" cap="flat">
              <a:solidFill>
                <a:srgbClr val="FFFFFF"/>
              </a:solidFill>
              <a:prstDash val="solid"/>
              <a:headEnd type="none" w="sm" len="sm"/>
              <a:tailEnd type="none" w="sm" len="sm"/>
            </a:ln>
          </p:spPr>
        </p:sp>
        <p:grpSp>
          <p:nvGrpSpPr>
            <p:cNvPr id="6" name="Group 6"/>
            <p:cNvGrpSpPr/>
            <p:nvPr/>
          </p:nvGrpSpPr>
          <p:grpSpPr>
            <a:xfrm>
              <a:off x="0" y="7004582"/>
              <a:ext cx="5270500" cy="1458839"/>
              <a:chOff x="0" y="0"/>
              <a:chExt cx="9823469" cy="2719070"/>
            </a:xfrm>
          </p:grpSpPr>
          <p:sp>
            <p:nvSpPr>
              <p:cNvPr id="7" name="Freeform 7"/>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8" name="Freeform 8"/>
              <p:cNvSpPr/>
              <p:nvPr/>
            </p:nvSpPr>
            <p:spPr>
              <a:xfrm>
                <a:off x="0" y="450850"/>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7" name="AutoShape 17"/>
          <p:cNvSpPr/>
          <p:nvPr/>
        </p:nvSpPr>
        <p:spPr>
          <a:xfrm>
            <a:off x="5030893" y="1747611"/>
            <a:ext cx="12228407" cy="0"/>
          </a:xfrm>
          <a:prstGeom prst="line">
            <a:avLst/>
          </a:prstGeom>
          <a:ln w="19050" cap="flat">
            <a:solidFill>
              <a:srgbClr val="003070"/>
            </a:solidFill>
            <a:prstDash val="solid"/>
            <a:headEnd type="none" w="sm" len="sm"/>
            <a:tailEnd type="none" w="sm" len="sm"/>
          </a:ln>
        </p:spPr>
      </p:sp>
      <p:sp>
        <p:nvSpPr>
          <p:cNvPr id="22" name="TextBox 22"/>
          <p:cNvSpPr txBox="1"/>
          <p:nvPr/>
        </p:nvSpPr>
        <p:spPr>
          <a:xfrm>
            <a:off x="654935" y="5594245"/>
            <a:ext cx="3683247" cy="457754"/>
          </a:xfrm>
          <a:prstGeom prst="rect">
            <a:avLst/>
          </a:prstGeom>
        </p:spPr>
        <p:txBody>
          <a:bodyPr wrap="square" lIns="0" tIns="0" rIns="0" bIns="0" rtlCol="0" anchor="t">
            <a:spAutoFit/>
          </a:bodyPr>
          <a:lstStyle/>
          <a:p>
            <a:pPr>
              <a:lnSpc>
                <a:spcPts val="4095"/>
              </a:lnSpc>
            </a:pPr>
            <a:r>
              <a:rPr lang="en-US" altLang="zh-CN" sz="2400" spc="320" dirty="0">
                <a:solidFill>
                  <a:srgbClr val="000000"/>
                </a:solidFill>
                <a:latin typeface="Bahnschrift Condensed" panose="020B0502040204020203" pitchFamily="34" charset="0"/>
                <a:ea typeface="思源黑体-粗体 Bold"/>
              </a:rPr>
              <a:t>The</a:t>
            </a:r>
            <a:r>
              <a:rPr lang="zh-CN" altLang="en-US" sz="2400" spc="320" dirty="0">
                <a:solidFill>
                  <a:srgbClr val="000000"/>
                </a:solidFill>
                <a:latin typeface="Bahnschrift Condensed" panose="020B0502040204020203" pitchFamily="34" charset="0"/>
                <a:ea typeface="思源黑体-粗体 Bold"/>
              </a:rPr>
              <a:t> </a:t>
            </a:r>
            <a:r>
              <a:rPr lang="en-US" altLang="zh-CN" sz="2400" spc="320" dirty="0">
                <a:solidFill>
                  <a:srgbClr val="000000"/>
                </a:solidFill>
                <a:latin typeface="Bahnschrift Condensed" panose="020B0502040204020203" pitchFamily="34" charset="0"/>
                <a:ea typeface="思源黑体-粗体 Bold"/>
              </a:rPr>
              <a:t>source</a:t>
            </a:r>
            <a:r>
              <a:rPr lang="zh-CN" altLang="en-US" sz="2400" spc="320" dirty="0">
                <a:solidFill>
                  <a:srgbClr val="000000"/>
                </a:solidFill>
                <a:latin typeface="Bahnschrift Condensed" panose="020B0502040204020203" pitchFamily="34" charset="0"/>
                <a:ea typeface="思源黑体-粗体 Bold"/>
              </a:rPr>
              <a:t> </a:t>
            </a:r>
            <a:r>
              <a:rPr lang="en-US" altLang="zh-CN" sz="2400" spc="320" dirty="0">
                <a:solidFill>
                  <a:srgbClr val="000000"/>
                </a:solidFill>
                <a:latin typeface="Bahnschrift Condensed" panose="020B0502040204020203" pitchFamily="34" charset="0"/>
                <a:ea typeface="思源黑体-粗体 Bold"/>
              </a:rPr>
              <a:t>of</a:t>
            </a:r>
            <a:r>
              <a:rPr lang="zh-CN" altLang="en-US" sz="2400" spc="320" dirty="0">
                <a:solidFill>
                  <a:srgbClr val="000000"/>
                </a:solidFill>
                <a:latin typeface="Bahnschrift Condensed" panose="020B0502040204020203" pitchFamily="34" charset="0"/>
                <a:ea typeface="思源黑体-粗体 Bold"/>
              </a:rPr>
              <a:t> </a:t>
            </a:r>
            <a:r>
              <a:rPr lang="en-US" altLang="zh-CN" sz="2400" spc="320" dirty="0">
                <a:solidFill>
                  <a:srgbClr val="000000"/>
                </a:solidFill>
                <a:latin typeface="Bahnschrift Condensed" panose="020B0502040204020203" pitchFamily="34" charset="0"/>
                <a:ea typeface="思源黑体-粗体 Bold"/>
              </a:rPr>
              <a:t>the</a:t>
            </a:r>
            <a:r>
              <a:rPr lang="zh-CN" altLang="en-US" sz="2400" spc="320" dirty="0">
                <a:solidFill>
                  <a:srgbClr val="000000"/>
                </a:solidFill>
                <a:latin typeface="Bahnschrift Condensed" panose="020B0502040204020203" pitchFamily="34" charset="0"/>
                <a:ea typeface="思源黑体-粗体 Bold"/>
              </a:rPr>
              <a:t> </a:t>
            </a:r>
            <a:r>
              <a:rPr lang="en-US" altLang="zh-CN" sz="2400" spc="320" dirty="0">
                <a:solidFill>
                  <a:srgbClr val="000000"/>
                </a:solidFill>
                <a:latin typeface="Bahnschrift Condensed" panose="020B0502040204020203" pitchFamily="34" charset="0"/>
                <a:ea typeface="思源黑体-粗体 Bold"/>
              </a:rPr>
              <a:t>dataset</a:t>
            </a:r>
            <a:endParaRPr lang="en-US" altLang="zh-CN" sz="2400" spc="320" dirty="0">
              <a:solidFill>
                <a:srgbClr val="000000"/>
              </a:solidFill>
              <a:latin typeface="Bahnschrift Condensed" panose="020B0502040204020203" pitchFamily="34" charset="0"/>
              <a:ea typeface="思源黑体-粗体 Bold"/>
            </a:endParaRPr>
          </a:p>
        </p:txBody>
      </p:sp>
      <p:sp>
        <p:nvSpPr>
          <p:cNvPr id="23" name="TextBox 23"/>
          <p:cNvSpPr txBox="1"/>
          <p:nvPr/>
        </p:nvSpPr>
        <p:spPr>
          <a:xfrm>
            <a:off x="745828" y="4796292"/>
            <a:ext cx="3165472" cy="324256"/>
          </a:xfrm>
          <a:prstGeom prst="rect">
            <a:avLst/>
          </a:prstGeom>
        </p:spPr>
        <p:txBody>
          <a:bodyPr lIns="0" tIns="0" rIns="0" bIns="0" rtlCol="0" anchor="t">
            <a:spAutoFit/>
          </a:bodyPr>
          <a:lstStyle/>
          <a:p>
            <a:pPr algn="ctr">
              <a:lnSpc>
                <a:spcPts val="2695"/>
              </a:lnSpc>
            </a:pPr>
            <a:r>
              <a:rPr lang="en-US" altLang="zh-CN" sz="2000" spc="320" dirty="0">
                <a:solidFill>
                  <a:schemeClr val="bg1"/>
                </a:solidFill>
                <a:latin typeface="Bahnschrift Condensed" panose="020B0502040204020203" pitchFamily="34" charset="0"/>
                <a:ea typeface="思源黑体-粗体 Bold"/>
              </a:rPr>
              <a:t>Background</a:t>
            </a:r>
            <a:endParaRPr lang="en-US" sz="2105" spc="210" dirty="0">
              <a:solidFill>
                <a:schemeClr val="bg1"/>
              </a:solidFill>
              <a:ea typeface="思源黑体 Bold"/>
            </a:endParaRPr>
          </a:p>
        </p:txBody>
      </p:sp>
      <p:sp>
        <p:nvSpPr>
          <p:cNvPr id="24" name="TextBox 24"/>
          <p:cNvSpPr txBox="1"/>
          <p:nvPr/>
        </p:nvSpPr>
        <p:spPr>
          <a:xfrm>
            <a:off x="745828" y="6642643"/>
            <a:ext cx="3165472" cy="447174"/>
          </a:xfrm>
          <a:prstGeom prst="rect">
            <a:avLst/>
          </a:prstGeom>
        </p:spPr>
        <p:txBody>
          <a:bodyPr lIns="0" tIns="0" rIns="0" bIns="0" rtlCol="0" anchor="t">
            <a:spAutoFit/>
          </a:bodyPr>
          <a:lstStyle/>
          <a:p>
            <a:pPr>
              <a:lnSpc>
                <a:spcPts val="4095"/>
              </a:lnSpc>
            </a:pPr>
            <a:r>
              <a:rPr lang="en-US" altLang="zh-CN" sz="2000" spc="320" dirty="0">
                <a:solidFill>
                  <a:schemeClr val="bg1"/>
                </a:solidFill>
                <a:latin typeface="Bahnschrift Condensed" panose="020B0502040204020203" pitchFamily="34" charset="0"/>
                <a:ea typeface="思源黑体-粗体 Bold"/>
              </a:rPr>
              <a:t>The model used in study</a:t>
            </a:r>
            <a:endParaRPr lang="en-US" altLang="zh-CN" sz="2000" spc="320" dirty="0">
              <a:solidFill>
                <a:schemeClr val="bg1"/>
              </a:solidFill>
              <a:latin typeface="Bahnschrift Condensed" panose="020B0502040204020203" pitchFamily="34" charset="0"/>
              <a:ea typeface="思源黑体-粗体 Bold"/>
            </a:endParaRPr>
          </a:p>
        </p:txBody>
      </p:sp>
      <p:sp>
        <p:nvSpPr>
          <p:cNvPr id="25" name="TextBox 25"/>
          <p:cNvSpPr txBox="1"/>
          <p:nvPr/>
        </p:nvSpPr>
        <p:spPr>
          <a:xfrm>
            <a:off x="745828" y="7558701"/>
            <a:ext cx="3165472" cy="441916"/>
          </a:xfrm>
          <a:prstGeom prst="rect">
            <a:avLst/>
          </a:prstGeom>
        </p:spPr>
        <p:txBody>
          <a:bodyPr lIns="0" tIns="0" rIns="0" bIns="0" rtlCol="0" anchor="t">
            <a:spAutoFit/>
          </a:bodyPr>
          <a:lstStyle/>
          <a:p>
            <a:pPr>
              <a:lnSpc>
                <a:spcPts val="4095"/>
              </a:lnSpc>
            </a:pPr>
            <a:r>
              <a:rPr lang="en-US" altLang="zh-CN" spc="320" dirty="0">
                <a:solidFill>
                  <a:schemeClr val="bg1"/>
                </a:solidFill>
                <a:latin typeface="Bahnschrift Condensed" panose="020B0502040204020203" pitchFamily="34" charset="0"/>
                <a:ea typeface="思源黑体-粗体 Bold"/>
              </a:rPr>
              <a:t>Model training and testing</a:t>
            </a:r>
            <a:endParaRPr lang="en-US" altLang="zh-CN" spc="320" dirty="0">
              <a:solidFill>
                <a:schemeClr val="bg1"/>
              </a:solidFill>
              <a:latin typeface="Bahnschrift Condensed" panose="020B0502040204020203" pitchFamily="34" charset="0"/>
              <a:ea typeface="思源黑体-粗体 Bold"/>
            </a:endParaRPr>
          </a:p>
        </p:txBody>
      </p:sp>
      <p:sp>
        <p:nvSpPr>
          <p:cNvPr id="26" name="TextBox 26"/>
          <p:cNvSpPr txBox="1"/>
          <p:nvPr/>
        </p:nvSpPr>
        <p:spPr>
          <a:xfrm>
            <a:off x="745828" y="8474760"/>
            <a:ext cx="3165472" cy="302903"/>
          </a:xfrm>
          <a:prstGeom prst="rect">
            <a:avLst/>
          </a:prstGeom>
        </p:spPr>
        <p:txBody>
          <a:bodyPr lIns="0" tIns="0" rIns="0" bIns="0" rtlCol="0" anchor="t">
            <a:spAutoFit/>
          </a:bodyPr>
          <a:lstStyle/>
          <a:p>
            <a:pPr algn="ctr">
              <a:lnSpc>
                <a:spcPts val="256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32" name="TextBox 32"/>
          <p:cNvSpPr txBox="1"/>
          <p:nvPr/>
        </p:nvSpPr>
        <p:spPr>
          <a:xfrm>
            <a:off x="4983268" y="746443"/>
            <a:ext cx="12228407" cy="537711"/>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2.</a:t>
            </a:r>
            <a:r>
              <a:rPr lang="en-US" altLang="zh-CN" sz="3600" b="1" spc="320" dirty="0">
                <a:solidFill>
                  <a:srgbClr val="000000"/>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The</a:t>
            </a:r>
            <a:r>
              <a:rPr lang="zh-CN" altLang="en-US" sz="3600" b="1" spc="320" dirty="0">
                <a:solidFill>
                  <a:schemeClr val="tx2"/>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source</a:t>
            </a:r>
            <a:r>
              <a:rPr lang="zh-CN" altLang="en-US" sz="3600" b="1" spc="320" dirty="0">
                <a:solidFill>
                  <a:schemeClr val="tx2"/>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of</a:t>
            </a:r>
            <a:r>
              <a:rPr lang="zh-CN" altLang="en-US" sz="3600" b="1" spc="320" dirty="0">
                <a:solidFill>
                  <a:schemeClr val="tx2"/>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the</a:t>
            </a:r>
            <a:r>
              <a:rPr lang="zh-CN" altLang="en-US" sz="3600" b="1" spc="320" dirty="0">
                <a:solidFill>
                  <a:schemeClr val="tx2"/>
                </a:solidFill>
                <a:latin typeface="Times New Roman" panose="02020603050405020304" pitchFamily="18" charset="0"/>
                <a:ea typeface="思源黑体-粗体 Bold"/>
                <a:cs typeface="Times New Roman" panose="02020603050405020304" pitchFamily="18" charset="0"/>
              </a:rPr>
              <a:t> </a:t>
            </a:r>
            <a:r>
              <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rPr>
              <a:t>dataset</a:t>
            </a:r>
            <a:endParaRPr lang="en-US" altLang="zh-CN" sz="3600" b="1" spc="320" dirty="0">
              <a:solidFill>
                <a:schemeClr val="tx2"/>
              </a:solidFill>
              <a:latin typeface="Times New Roman" panose="02020603050405020304" pitchFamily="18" charset="0"/>
              <a:ea typeface="思源黑体-粗体 Bold"/>
              <a:cs typeface="Times New Roman" panose="02020603050405020304" pitchFamily="18" charset="0"/>
            </a:endParaRPr>
          </a:p>
        </p:txBody>
      </p:sp>
      <p:pic>
        <p:nvPicPr>
          <p:cNvPr id="33" name="图片 32"/>
          <p:cNvPicPr>
            <a:picLocks noChangeAspect="1"/>
          </p:cNvPicPr>
          <p:nvPr/>
        </p:nvPicPr>
        <p:blipFill>
          <a:blip r:embed="rId1"/>
          <a:stretch>
            <a:fillRect/>
          </a:stretch>
        </p:blipFill>
        <p:spPr>
          <a:xfrm>
            <a:off x="657132" y="1297070"/>
            <a:ext cx="3326883" cy="1571552"/>
          </a:xfrm>
          <a:prstGeom prst="rect">
            <a:avLst/>
          </a:prstGeom>
          <a:solidFill>
            <a:srgbClr val="003070"/>
          </a:solidFill>
        </p:spPr>
      </p:pic>
      <p:sp>
        <p:nvSpPr>
          <p:cNvPr id="30" name="TextBox 29"/>
          <p:cNvSpPr txBox="1"/>
          <p:nvPr/>
        </p:nvSpPr>
        <p:spPr>
          <a:xfrm>
            <a:off x="6174332" y="2845023"/>
            <a:ext cx="4805803" cy="2734210"/>
          </a:xfrm>
          <a:prstGeom prst="rect">
            <a:avLst/>
          </a:prstGeom>
        </p:spPr>
        <p:txBody>
          <a:bodyPr wrap="square" lIns="0" tIns="0" rIns="0" bIns="0" rtlCol="0" anchor="t">
            <a:spAutoFit/>
          </a:bodyPr>
          <a:lstStyle/>
          <a:p>
            <a:pPr>
              <a:lnSpc>
                <a:spcPts val="2700"/>
              </a:lnSpc>
            </a:pPr>
            <a:r>
              <a:rPr lang="en-US" altLang="zh-CN" dirty="0">
                <a:latin typeface="Arial Rounded MT Bold" panose="020F0704030504030204" pitchFamily="34" charset="0"/>
              </a:rPr>
              <a:t>Finding relevant data sets is difficult, and</a:t>
            </a:r>
            <a:endParaRPr lang="en-US" altLang="zh-CN" dirty="0">
              <a:latin typeface="Arial Rounded MT Bold" panose="020F0704030504030204" pitchFamily="34" charset="0"/>
            </a:endParaRPr>
          </a:p>
          <a:p>
            <a:pPr>
              <a:lnSpc>
                <a:spcPts val="2700"/>
              </a:lnSpc>
            </a:pPr>
            <a:r>
              <a:rPr lang="en-US" altLang="zh-CN" dirty="0">
                <a:latin typeface="Arial Rounded MT Bold" panose="020F0704030504030204" pitchFamily="34" charset="0"/>
              </a:rPr>
              <a:t>while there are many articles on Google,   most are not open source. Eventually the   authors decided to use this for the Kaggle dataset. Due to its small size, our team        added a few pictures to facilitate further     training  of the model.</a:t>
            </a:r>
            <a:br>
              <a:rPr lang="en-US" altLang="zh-CN" sz="1600" dirty="0"/>
            </a:br>
            <a:endParaRPr lang="en-US" sz="1500" spc="112" dirty="0">
              <a:solidFill>
                <a:srgbClr val="000000"/>
              </a:solidFill>
              <a:ea typeface="思源黑体"/>
            </a:endParaRPr>
          </a:p>
        </p:txBody>
      </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8421" y="1807438"/>
            <a:ext cx="4253822" cy="3905009"/>
          </a:xfrm>
          <a:prstGeom prst="rect">
            <a:avLst/>
          </a:prstGeom>
        </p:spPr>
      </p:pic>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77" y="6223407"/>
            <a:ext cx="5322158" cy="2256595"/>
          </a:xfrm>
          <a:prstGeom prst="rect">
            <a:avLst/>
          </a:prstGeom>
        </p:spPr>
      </p:pic>
      <p:sp>
        <p:nvSpPr>
          <p:cNvPr id="39" name="文本框 38"/>
          <p:cNvSpPr txBox="1"/>
          <p:nvPr/>
        </p:nvSpPr>
        <p:spPr>
          <a:xfrm>
            <a:off x="11391893" y="6159383"/>
            <a:ext cx="4876800" cy="3416320"/>
          </a:xfrm>
          <a:prstGeom prst="rect">
            <a:avLst/>
          </a:prstGeom>
          <a:noFill/>
        </p:spPr>
        <p:txBody>
          <a:bodyPr wrap="square" rtlCol="0">
            <a:spAutoFit/>
          </a:bodyPr>
          <a:lstStyle/>
          <a:p>
            <a:pPr algn="ctr"/>
            <a:r>
              <a:rPr lang="en-US" altLang="zh-CN" dirty="0">
                <a:solidFill>
                  <a:schemeClr val="bg1"/>
                </a:solidFill>
                <a:latin typeface="Arial Rounded MT Bold" panose="020F0704030504030204" pitchFamily="34" charset="0"/>
              </a:rPr>
              <a:t>The datasets fall into six main categories: </a:t>
            </a: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cardboard</a:t>
            </a:r>
            <a:endPar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endParaRPr>
          </a:p>
          <a:p>
            <a:pPr algn="ct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glass</a:t>
            </a:r>
            <a:endParaRPr lang="zh-CN" altLang="en-US" b="0" i="0" dirty="0">
              <a:solidFill>
                <a:schemeClr val="bg1"/>
              </a:solidFill>
              <a:effectLst/>
              <a:latin typeface="Aharoni CLM Bold" panose="02010600030101010101" charset="-79"/>
              <a:cs typeface="Aharoni CLM Bold" panose="02010600030101010101" charset="-79"/>
            </a:endParaRPr>
          </a:p>
          <a:p>
            <a:pPr algn="ct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metal</a:t>
            </a:r>
            <a:endParaRPr lang="zh-CN" altLang="en-US" b="0" i="0" dirty="0">
              <a:solidFill>
                <a:schemeClr val="bg1"/>
              </a:solidFill>
              <a:effectLst/>
              <a:latin typeface="Aharoni CLM Bold" panose="02010600030101010101" charset="-79"/>
              <a:cs typeface="Aharoni CLM Bold" panose="02010600030101010101" charset="-79"/>
            </a:endParaRPr>
          </a:p>
          <a:p>
            <a:pPr algn="ct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paper</a:t>
            </a:r>
            <a:endParaRPr lang="zh-CN" altLang="en-US" b="0" i="0" dirty="0">
              <a:solidFill>
                <a:schemeClr val="bg1"/>
              </a:solidFill>
              <a:effectLst/>
              <a:latin typeface="Aharoni CLM Bold" panose="02010600030101010101" charset="-79"/>
              <a:cs typeface="Aharoni CLM Bold" panose="02010600030101010101" charset="-79"/>
            </a:endParaRPr>
          </a:p>
          <a:p>
            <a:pPr algn="ct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plastic</a:t>
            </a:r>
            <a:endParaRPr lang="zh-CN" altLang="en-US" b="0" i="0" dirty="0">
              <a:solidFill>
                <a:schemeClr val="bg1"/>
              </a:solidFill>
              <a:effectLst/>
              <a:latin typeface="Aharoni CLM Bold" panose="02010600030101010101" charset="-79"/>
              <a:cs typeface="Aharoni CLM Bold" panose="02010600030101010101" charset="-79"/>
            </a:endParaRPr>
          </a:p>
          <a:p>
            <a:pPr algn="ct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trash</a:t>
            </a:r>
            <a:endParaRPr lang="zh-CN" altLang="en-US" b="0" i="0" dirty="0">
              <a:solidFill>
                <a:schemeClr val="bg1"/>
              </a:solidFill>
              <a:effectLst/>
              <a:latin typeface="Aharoni CLM Bold" panose="02010600030101010101" charset="-79"/>
              <a:cs typeface="Aharoni CLM Bold" panose="02010600030101010101" charset="-79"/>
            </a:endParaRPr>
          </a:p>
          <a:p>
            <a:r>
              <a:rPr lang="en-US" altLang="zh-CN" dirty="0">
                <a:solidFill>
                  <a:schemeClr val="bg1"/>
                </a:solidFill>
                <a:latin typeface="Arial Rounded MT Bold" panose="020F0704030504030204" pitchFamily="34" charset="0"/>
              </a:rPr>
              <a:t>The data distribution is shown on the left.</a:t>
            </a:r>
            <a:endParaRPr lang="en-US" altLang="zh-CN" dirty="0">
              <a:solidFill>
                <a:schemeClr val="bg1"/>
              </a:solidFill>
              <a:latin typeface="Arial Rounded MT Bold" panose="020F0704030504030204" pitchFamily="34" charset="0"/>
            </a:endParaRPr>
          </a:p>
          <a:p>
            <a:r>
              <a:rPr lang="en-US" altLang="zh-CN" dirty="0">
                <a:solidFill>
                  <a:schemeClr val="bg1"/>
                </a:solidFill>
                <a:latin typeface="Arial Rounded MT Bold" panose="020F0704030504030204" pitchFamily="34" charset="0"/>
              </a:rPr>
              <a:t>The authors randomly selected 2000 images as the training set and the remaining 527 as the test set</a:t>
            </a:r>
            <a:r>
              <a:rPr lang="en-US" altLang="zh-CN" dirty="0"/>
              <a:t>.</a:t>
            </a:r>
            <a:br>
              <a:rPr lang="en-US" altLang="zh-CN" dirty="0"/>
            </a:br>
            <a:endParaRPr lang="zh-CN" altLang="en-US" dirty="0"/>
          </a:p>
        </p:txBody>
      </p:sp>
      <p:sp>
        <p:nvSpPr>
          <p:cNvPr id="40" name="AutoShape 30"/>
          <p:cNvSpPr/>
          <p:nvPr/>
        </p:nvSpPr>
        <p:spPr>
          <a:xfrm rot="16200000">
            <a:off x="12444952" y="5320249"/>
            <a:ext cx="3260353" cy="5225343"/>
          </a:xfrm>
          <a:prstGeom prst="rect">
            <a:avLst/>
          </a:prstGeom>
          <a:solidFill>
            <a:srgbClr val="1455A8"/>
          </a:solidFill>
        </p:spPr>
      </p:sp>
      <p:sp>
        <p:nvSpPr>
          <p:cNvPr id="41" name="文本框 40"/>
          <p:cNvSpPr txBox="1"/>
          <p:nvPr/>
        </p:nvSpPr>
        <p:spPr>
          <a:xfrm>
            <a:off x="11544293" y="6311783"/>
            <a:ext cx="4876800" cy="3416320"/>
          </a:xfrm>
          <a:prstGeom prst="rect">
            <a:avLst/>
          </a:prstGeom>
          <a:noFill/>
        </p:spPr>
        <p:txBody>
          <a:bodyPr wrap="square" rtlCol="0">
            <a:spAutoFit/>
          </a:bodyPr>
          <a:lstStyle/>
          <a:p>
            <a:pPr algn="ctr"/>
            <a:r>
              <a:rPr lang="en-US" altLang="zh-CN" dirty="0">
                <a:solidFill>
                  <a:schemeClr val="bg1"/>
                </a:solidFill>
                <a:latin typeface="Arial Rounded MT Bold" panose="020F0704030504030204" pitchFamily="34" charset="0"/>
              </a:rPr>
              <a:t>The datasets fall into six main categories: </a:t>
            </a: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cardboard</a:t>
            </a:r>
            <a:endPar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endParaRPr>
          </a:p>
          <a:p>
            <a:pPr algn="ct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glass</a:t>
            </a:r>
            <a:endParaRPr lang="zh-CN" altLang="en-US" b="0" i="0" dirty="0">
              <a:solidFill>
                <a:schemeClr val="bg1"/>
              </a:solidFill>
              <a:effectLst/>
              <a:latin typeface="Aharoni CLM Bold" panose="02010600030101010101" charset="-79"/>
              <a:cs typeface="Aharoni CLM Bold" panose="02010600030101010101" charset="-79"/>
            </a:endParaRPr>
          </a:p>
          <a:p>
            <a:pPr algn="ct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metal</a:t>
            </a:r>
            <a:endParaRPr lang="zh-CN" altLang="en-US" b="0" i="0" dirty="0">
              <a:solidFill>
                <a:schemeClr val="bg1"/>
              </a:solidFill>
              <a:effectLst/>
              <a:latin typeface="Aharoni CLM Bold" panose="02010600030101010101" charset="-79"/>
              <a:cs typeface="Aharoni CLM Bold" panose="02010600030101010101" charset="-79"/>
            </a:endParaRPr>
          </a:p>
          <a:p>
            <a:pPr algn="ct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paper</a:t>
            </a:r>
            <a:endParaRPr lang="zh-CN" altLang="en-US" b="0" i="0" dirty="0">
              <a:solidFill>
                <a:schemeClr val="bg1"/>
              </a:solidFill>
              <a:effectLst/>
              <a:latin typeface="Aharoni CLM Bold" panose="02010600030101010101" charset="-79"/>
              <a:cs typeface="Aharoni CLM Bold" panose="02010600030101010101" charset="-79"/>
            </a:endParaRPr>
          </a:p>
          <a:p>
            <a:pPr algn="ct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plastic</a:t>
            </a:r>
            <a:endParaRPr lang="zh-CN" altLang="en-US" b="0" i="0" dirty="0">
              <a:solidFill>
                <a:schemeClr val="bg1"/>
              </a:solidFill>
              <a:effectLst/>
              <a:latin typeface="Aharoni CLM Bold" panose="02010600030101010101" charset="-79"/>
              <a:cs typeface="Aharoni CLM Bold" panose="02010600030101010101" charset="-79"/>
            </a:endParaRPr>
          </a:p>
          <a:p>
            <a:pPr algn="ctr"/>
            <a:r>
              <a:rPr lang="en-US" altLang="zh-CN" b="0" i="0" dirty="0">
                <a:solidFill>
                  <a:schemeClr val="bg1"/>
                </a:solidFill>
                <a:effectLst/>
                <a:latin typeface="Aharoni CLM Bold" panose="02010600030101010101" charset="-79"/>
                <a:ea typeface="仿宋" panose="02010609060101010101" pitchFamily="49" charset="-122"/>
                <a:cs typeface="Aharoni CLM Bold" panose="02010600030101010101" charset="-79"/>
              </a:rPr>
              <a:t>trash</a:t>
            </a:r>
            <a:endParaRPr lang="zh-CN" altLang="en-US" b="0" i="0" dirty="0">
              <a:solidFill>
                <a:schemeClr val="bg1"/>
              </a:solidFill>
              <a:effectLst/>
              <a:latin typeface="Aharoni CLM Bold" panose="02010600030101010101" charset="-79"/>
              <a:cs typeface="Aharoni CLM Bold" panose="02010600030101010101" charset="-79"/>
            </a:endParaRPr>
          </a:p>
          <a:p>
            <a:r>
              <a:rPr lang="en-US" altLang="zh-CN" dirty="0">
                <a:solidFill>
                  <a:schemeClr val="bg1"/>
                </a:solidFill>
                <a:latin typeface="Arial Rounded MT Bold" panose="020F0704030504030204" pitchFamily="34" charset="0"/>
              </a:rPr>
              <a:t>The data distribution is shown on the left.</a:t>
            </a:r>
            <a:endParaRPr lang="en-US" altLang="zh-CN" dirty="0">
              <a:solidFill>
                <a:schemeClr val="bg1"/>
              </a:solidFill>
              <a:latin typeface="Arial Rounded MT Bold" panose="020F0704030504030204" pitchFamily="34" charset="0"/>
            </a:endParaRPr>
          </a:p>
          <a:p>
            <a:r>
              <a:rPr lang="en-US" altLang="zh-CN" dirty="0">
                <a:solidFill>
                  <a:schemeClr val="bg1"/>
                </a:solidFill>
                <a:latin typeface="Arial Rounded MT Bold" panose="020F0704030504030204" pitchFamily="34" charset="0"/>
              </a:rPr>
              <a:t>The authors randomly selected 2000 images as the training set and the remaining 527 as the test set</a:t>
            </a:r>
            <a:r>
              <a:rPr lang="en-US" altLang="zh-CN" dirty="0"/>
              <a:t>.</a:t>
            </a:r>
            <a:br>
              <a:rPr lang="en-US" altLang="zh-CN" dirty="0"/>
            </a:br>
            <a:endParaRPr lang="zh-CN" altLang="en-US" dirty="0"/>
          </a:p>
        </p:txBody>
      </p:sp>
      <p:sp>
        <p:nvSpPr>
          <p:cNvPr id="27" name="AutoShape 4"/>
          <p:cNvSpPr/>
          <p:nvPr/>
        </p:nvSpPr>
        <p:spPr>
          <a:xfrm>
            <a:off x="1123020" y="5295900"/>
            <a:ext cx="2411087" cy="0"/>
          </a:xfrm>
          <a:prstGeom prst="line">
            <a:avLst/>
          </a:prstGeom>
          <a:ln w="12700" cap="flat">
            <a:solidFill>
              <a:srgbClr val="FFFFFF"/>
            </a:solidFill>
            <a:prstDash val="solid"/>
            <a:headEnd type="none" w="sm" len="sm"/>
            <a:tailEnd type="none" w="sm"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0"/>
            <a:ext cx="3970426" cy="10287000"/>
            <a:chOff x="0" y="0"/>
            <a:chExt cx="5293901" cy="13716000"/>
          </a:xfrm>
        </p:grpSpPr>
        <p:sp>
          <p:nvSpPr>
            <p:cNvPr id="3" name="AutoShape 3"/>
            <p:cNvSpPr/>
            <p:nvPr/>
          </p:nvSpPr>
          <p:spPr>
            <a:xfrm>
              <a:off x="238247" y="0"/>
              <a:ext cx="4463011" cy="13716000"/>
            </a:xfrm>
            <a:prstGeom prst="rect">
              <a:avLst/>
            </a:prstGeom>
            <a:solidFill>
              <a:srgbClr val="004281"/>
            </a:solidFill>
          </p:spPr>
        </p:sp>
        <p:sp>
          <p:nvSpPr>
            <p:cNvPr id="4" name="AutoShape 4"/>
            <p:cNvSpPr/>
            <p:nvPr/>
          </p:nvSpPr>
          <p:spPr>
            <a:xfrm>
              <a:off x="862360" y="10894125"/>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9672713"/>
              <a:ext cx="3214783" cy="0"/>
            </a:xfrm>
            <a:prstGeom prst="line">
              <a:avLst/>
            </a:prstGeom>
            <a:ln w="12700" cap="flat">
              <a:solidFill>
                <a:srgbClr val="FFFFFF"/>
              </a:solidFill>
              <a:prstDash val="solid"/>
              <a:headEnd type="none" w="sm" len="sm"/>
              <a:tailEnd type="none" w="sm" len="sm"/>
            </a:ln>
          </p:spPr>
        </p:sp>
        <p:grpSp>
          <p:nvGrpSpPr>
            <p:cNvPr id="6" name="Group 6"/>
            <p:cNvGrpSpPr/>
            <p:nvPr/>
          </p:nvGrpSpPr>
          <p:grpSpPr>
            <a:xfrm>
              <a:off x="0" y="8382001"/>
              <a:ext cx="5293901" cy="1459520"/>
              <a:chOff x="0" y="2567313"/>
              <a:chExt cx="9867086" cy="2720340"/>
            </a:xfrm>
          </p:grpSpPr>
          <p:sp>
            <p:nvSpPr>
              <p:cNvPr id="7" name="Freeform 7"/>
              <p:cNvSpPr/>
              <p:nvPr/>
            </p:nvSpPr>
            <p:spPr>
              <a:xfrm>
                <a:off x="0" y="2567313"/>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8" name="Freeform 8"/>
              <p:cNvSpPr/>
              <p:nvPr/>
            </p:nvSpPr>
            <p:spPr>
              <a:xfrm>
                <a:off x="43617" y="3018163"/>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7" name="AutoShape 17"/>
          <p:cNvSpPr/>
          <p:nvPr/>
        </p:nvSpPr>
        <p:spPr>
          <a:xfrm>
            <a:off x="4983268" y="1562100"/>
            <a:ext cx="12228407" cy="0"/>
          </a:xfrm>
          <a:prstGeom prst="line">
            <a:avLst/>
          </a:prstGeom>
          <a:ln w="19050" cap="flat">
            <a:solidFill>
              <a:srgbClr val="003070"/>
            </a:solidFill>
            <a:prstDash val="solid"/>
            <a:headEnd type="none" w="sm" len="sm"/>
            <a:tailEnd type="none" w="sm" len="sm"/>
          </a:ln>
        </p:spPr>
      </p:sp>
      <p:sp>
        <p:nvSpPr>
          <p:cNvPr id="22" name="TextBox 22"/>
          <p:cNvSpPr txBox="1"/>
          <p:nvPr/>
        </p:nvSpPr>
        <p:spPr>
          <a:xfrm>
            <a:off x="745828" y="5723722"/>
            <a:ext cx="3165472" cy="447174"/>
          </a:xfrm>
          <a:prstGeom prst="rect">
            <a:avLst/>
          </a:prstGeom>
        </p:spPr>
        <p:txBody>
          <a:bodyPr lIns="0" tIns="0" rIns="0" bIns="0" rtlCol="0" anchor="t">
            <a:spAutoFit/>
          </a:bodyPr>
          <a:lstStyle/>
          <a:p>
            <a:pPr>
              <a:lnSpc>
                <a:spcPts val="4095"/>
              </a:lnSpc>
            </a:pP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source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of</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dataset</a:t>
            </a:r>
            <a:endParaRPr lang="en-US" altLang="zh-CN" sz="2000" spc="320" dirty="0">
              <a:solidFill>
                <a:schemeClr val="bg1">
                  <a:lumMod val="95000"/>
                </a:schemeClr>
              </a:solidFill>
              <a:latin typeface="Bahnschrift Condensed" panose="020B0502040204020203" pitchFamily="34" charset="0"/>
              <a:ea typeface="思源黑体-粗体 Bold"/>
            </a:endParaRPr>
          </a:p>
        </p:txBody>
      </p:sp>
      <p:sp>
        <p:nvSpPr>
          <p:cNvPr id="23" name="TextBox 23"/>
          <p:cNvSpPr txBox="1"/>
          <p:nvPr/>
        </p:nvSpPr>
        <p:spPr>
          <a:xfrm>
            <a:off x="745828" y="5080450"/>
            <a:ext cx="3165472" cy="346249"/>
          </a:xfrm>
          <a:prstGeom prst="rect">
            <a:avLst/>
          </a:prstGeom>
        </p:spPr>
        <p:txBody>
          <a:bodyPr lIns="0" tIns="0" rIns="0" bIns="0" rtlCol="0" anchor="t">
            <a:spAutoFit/>
          </a:bodyPr>
          <a:lstStyle/>
          <a:p>
            <a:pPr algn="ctr">
              <a:lnSpc>
                <a:spcPts val="2695"/>
              </a:lnSpc>
            </a:pPr>
            <a:r>
              <a:rPr lang="en-US" altLang="zh-CN" sz="2400" spc="320" dirty="0">
                <a:solidFill>
                  <a:schemeClr val="bg1"/>
                </a:solidFill>
                <a:latin typeface="Bahnschrift Condensed" panose="020B0502040204020203" pitchFamily="34" charset="0"/>
                <a:ea typeface="思源黑体-粗体 Bold"/>
              </a:rPr>
              <a:t>Background</a:t>
            </a:r>
            <a:endParaRPr lang="en-US" altLang="zh-CN" sz="2800" spc="210" dirty="0">
              <a:solidFill>
                <a:schemeClr val="bg1"/>
              </a:solidFill>
              <a:ea typeface="思源黑体 Bold"/>
            </a:endParaRPr>
          </a:p>
        </p:txBody>
      </p:sp>
      <p:sp>
        <p:nvSpPr>
          <p:cNvPr id="24" name="TextBox 24"/>
          <p:cNvSpPr txBox="1"/>
          <p:nvPr/>
        </p:nvSpPr>
        <p:spPr>
          <a:xfrm>
            <a:off x="815112" y="6643012"/>
            <a:ext cx="3165472" cy="447174"/>
          </a:xfrm>
          <a:prstGeom prst="rect">
            <a:avLst/>
          </a:prstGeom>
        </p:spPr>
        <p:txBody>
          <a:bodyPr lIns="0" tIns="0" rIns="0" bIns="0" rtlCol="0" anchor="t">
            <a:spAutoFit/>
          </a:bodyPr>
          <a:lstStyle/>
          <a:p>
            <a:pPr>
              <a:lnSpc>
                <a:spcPts val="4095"/>
              </a:lnSpc>
            </a:pPr>
            <a:r>
              <a:rPr lang="en-US" altLang="zh-CN" sz="2000" spc="320" dirty="0">
                <a:latin typeface="Bahnschrift Condensed" panose="020B0502040204020203" pitchFamily="34" charset="0"/>
                <a:ea typeface="思源黑体-粗体 Bold"/>
              </a:rPr>
              <a:t>The model used in study</a:t>
            </a:r>
            <a:endParaRPr lang="en-US" altLang="zh-CN" sz="2000" spc="320" dirty="0">
              <a:latin typeface="Bahnschrift Condensed" panose="020B0502040204020203" pitchFamily="34" charset="0"/>
              <a:ea typeface="思源黑体-粗体 Bold"/>
            </a:endParaRPr>
          </a:p>
        </p:txBody>
      </p:sp>
      <p:sp>
        <p:nvSpPr>
          <p:cNvPr id="25" name="TextBox 25"/>
          <p:cNvSpPr txBox="1"/>
          <p:nvPr/>
        </p:nvSpPr>
        <p:spPr>
          <a:xfrm>
            <a:off x="745828" y="7558701"/>
            <a:ext cx="3165472" cy="441916"/>
          </a:xfrm>
          <a:prstGeom prst="rect">
            <a:avLst/>
          </a:prstGeom>
        </p:spPr>
        <p:txBody>
          <a:bodyPr lIns="0" tIns="0" rIns="0" bIns="0" rtlCol="0" anchor="t">
            <a:spAutoFit/>
          </a:bodyPr>
          <a:lstStyle/>
          <a:p>
            <a:pPr>
              <a:lnSpc>
                <a:spcPts val="4095"/>
              </a:lnSpc>
            </a:pPr>
            <a:r>
              <a:rPr lang="en-US" altLang="zh-CN" spc="320" dirty="0">
                <a:solidFill>
                  <a:schemeClr val="bg1"/>
                </a:solidFill>
                <a:latin typeface="Bahnschrift Condensed" panose="020B0502040204020203" pitchFamily="34" charset="0"/>
                <a:ea typeface="思源黑体-粗体 Bold"/>
              </a:rPr>
              <a:t>Model training and testing</a:t>
            </a:r>
            <a:endParaRPr lang="en-US" altLang="zh-CN" spc="320" dirty="0">
              <a:solidFill>
                <a:schemeClr val="bg1"/>
              </a:solidFill>
              <a:latin typeface="Bahnschrift Condensed" panose="020B0502040204020203" pitchFamily="34" charset="0"/>
              <a:ea typeface="思源黑体-粗体 Bold"/>
            </a:endParaRPr>
          </a:p>
        </p:txBody>
      </p:sp>
      <p:sp>
        <p:nvSpPr>
          <p:cNvPr id="26" name="TextBox 26"/>
          <p:cNvSpPr txBox="1"/>
          <p:nvPr/>
        </p:nvSpPr>
        <p:spPr>
          <a:xfrm>
            <a:off x="745828" y="8474760"/>
            <a:ext cx="3165472" cy="447174"/>
          </a:xfrm>
          <a:prstGeom prst="rect">
            <a:avLst/>
          </a:prstGeom>
        </p:spPr>
        <p:txBody>
          <a:bodyPr lIns="0" tIns="0" rIns="0" bIns="0" rtlCol="0" anchor="t">
            <a:spAutoFit/>
          </a:bodyPr>
          <a:lstStyle/>
          <a:p>
            <a:pPr algn="ctr">
              <a:lnSpc>
                <a:spcPts val="409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32" name="TextBox 32"/>
          <p:cNvSpPr txBox="1"/>
          <p:nvPr/>
        </p:nvSpPr>
        <p:spPr>
          <a:xfrm>
            <a:off x="4983268" y="746443"/>
            <a:ext cx="12228407" cy="53803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3. </a:t>
            </a:r>
            <a:r>
              <a:rPr lang="en-US" sz="3500" b="1" spc="350" dirty="0" err="1">
                <a:solidFill>
                  <a:srgbClr val="003070"/>
                </a:solidFill>
                <a:latin typeface="Times New Roman" panose="02020603050405020304" pitchFamily="18" charset="0"/>
                <a:cs typeface="Times New Roman" panose="02020603050405020304" pitchFamily="18" charset="0"/>
              </a:rPr>
              <a:t>ResNet</a:t>
            </a:r>
            <a:endParaRPr lang="en-US" sz="3500" b="1" spc="350" dirty="0">
              <a:solidFill>
                <a:srgbClr val="003070"/>
              </a:solidFill>
              <a:latin typeface="Times New Roman" panose="02020603050405020304" pitchFamily="18" charset="0"/>
              <a:cs typeface="Times New Roman" panose="02020603050405020304" pitchFamily="18" charset="0"/>
            </a:endParaRPr>
          </a:p>
        </p:txBody>
      </p:sp>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89447" y="3520168"/>
            <a:ext cx="7403539" cy="3960741"/>
          </a:xfrm>
          <a:prstGeom prst="rect">
            <a:avLst/>
          </a:prstGeom>
        </p:spPr>
      </p:pic>
      <p:sp>
        <p:nvSpPr>
          <p:cNvPr id="34" name="矩形 33"/>
          <p:cNvSpPr/>
          <p:nvPr/>
        </p:nvSpPr>
        <p:spPr>
          <a:xfrm>
            <a:off x="4970758" y="1838100"/>
            <a:ext cx="12240918" cy="1198880"/>
          </a:xfrm>
          <a:prstGeom prst="rect">
            <a:avLst/>
          </a:prstGeom>
        </p:spPr>
        <p:txBody>
          <a:bodyPr wrap="square">
            <a:spAutoFit/>
          </a:bodyPr>
          <a:lstStyle/>
          <a:p>
            <a:pPr indent="457200" algn="just">
              <a:lnSpc>
                <a:spcPct val="150000"/>
              </a:lnSpc>
            </a:pPr>
            <a:r>
              <a:rPr lang="en-US" altLang="zh-CN" sz="2400" b="1" dirty="0">
                <a:solidFill>
                  <a:srgbClr val="121212"/>
                </a:solidFill>
                <a:latin typeface="Times New Roman" panose="02020603050405020304" pitchFamily="18" charset="0"/>
                <a:cs typeface="Times New Roman" panose="02020603050405020304" pitchFamily="18" charset="0"/>
              </a:rPr>
              <a:t>Deep residual network (</a:t>
            </a:r>
            <a:r>
              <a:rPr lang="en-US" altLang="zh-CN" sz="2400" b="1" dirty="0" err="1">
                <a:solidFill>
                  <a:srgbClr val="121212"/>
                </a:solidFill>
                <a:latin typeface="Times New Roman" panose="02020603050405020304" pitchFamily="18" charset="0"/>
                <a:cs typeface="Times New Roman" panose="02020603050405020304" pitchFamily="18" charset="0"/>
              </a:rPr>
              <a:t>ResNet</a:t>
            </a:r>
            <a:r>
              <a:rPr lang="en-US" altLang="zh-CN" sz="2400" b="1" dirty="0">
                <a:solidFill>
                  <a:srgbClr val="121212"/>
                </a:solidFill>
                <a:latin typeface="Times New Roman" panose="02020603050405020304" pitchFamily="18" charset="0"/>
                <a:cs typeface="Times New Roman" panose="02020603050405020304" pitchFamily="18" charset="0"/>
              </a:rPr>
              <a:t>), proposed by He Kai</a:t>
            </a:r>
            <a:r>
              <a:rPr lang="en-US" altLang="zh-CN" sz="2400" b="1" dirty="0" err="1">
                <a:solidFill>
                  <a:srgbClr val="121212"/>
                </a:solidFill>
                <a:latin typeface="Times New Roman" panose="02020603050405020304" pitchFamily="18" charset="0"/>
                <a:cs typeface="Times New Roman" panose="02020603050405020304" pitchFamily="18" charset="0"/>
              </a:rPr>
              <a:t>ming</a:t>
            </a:r>
            <a:r>
              <a:rPr lang="en-US" altLang="zh-CN" sz="2400" b="1" dirty="0">
                <a:solidFill>
                  <a:srgbClr val="121212"/>
                </a:solidFill>
                <a:latin typeface="Times New Roman" panose="02020603050405020304" pitchFamily="18" charset="0"/>
                <a:cs typeface="Times New Roman" panose="02020603050405020304" pitchFamily="18" charset="0"/>
              </a:rPr>
              <a:t>, is a milestone event in the history of CNN images. </a:t>
            </a:r>
            <a:r>
              <a:rPr lang="en-US" altLang="zh-CN" sz="2400" b="1" dirty="0" err="1">
                <a:solidFill>
                  <a:srgbClr val="121212"/>
                </a:solidFill>
                <a:latin typeface="Times New Roman" panose="02020603050405020304" pitchFamily="18" charset="0"/>
                <a:cs typeface="Times New Roman" panose="02020603050405020304" pitchFamily="18" charset="0"/>
              </a:rPr>
              <a:t>ResNet</a:t>
            </a:r>
            <a:r>
              <a:rPr lang="en-US" altLang="zh-CN" sz="2400" b="1" dirty="0">
                <a:solidFill>
                  <a:srgbClr val="121212"/>
                </a:solidFill>
                <a:latin typeface="Times New Roman" panose="02020603050405020304" pitchFamily="18" charset="0"/>
                <a:cs typeface="Times New Roman" panose="02020603050405020304" pitchFamily="18" charset="0"/>
              </a:rPr>
              <a:t> addresses the difficulty of training deep CNN models.</a:t>
            </a:r>
            <a:endParaRPr lang="zh-CN" altLang="en-US" sz="2400" b="1" dirty="0">
              <a:latin typeface="Times New Roman" panose="02020603050405020304" pitchFamily="18" charset="0"/>
              <a:cs typeface="Times New Roman" panose="02020603050405020304" pitchFamily="18" charset="0"/>
            </a:endParaRPr>
          </a:p>
        </p:txBody>
      </p:sp>
      <p:sp>
        <p:nvSpPr>
          <p:cNvPr id="36" name="矩形 35"/>
          <p:cNvSpPr/>
          <p:nvPr/>
        </p:nvSpPr>
        <p:spPr>
          <a:xfrm>
            <a:off x="4970758" y="8084292"/>
            <a:ext cx="12390332" cy="1754326"/>
          </a:xfrm>
          <a:prstGeom prst="rect">
            <a:avLst/>
          </a:prstGeom>
        </p:spPr>
        <p:txBody>
          <a:bodyPr wrap="square">
            <a:spAutoFit/>
          </a:bodyPr>
          <a:lstStyle/>
          <a:p>
            <a:pPr indent="457200" algn="just">
              <a:lnSpc>
                <a:spcPct val="150000"/>
              </a:lnSpc>
            </a:pPr>
            <a:r>
              <a:rPr lang="en-US" altLang="zh-CN" sz="2400" b="1" dirty="0">
                <a:solidFill>
                  <a:srgbClr val="121212"/>
                </a:solidFill>
                <a:latin typeface="Times New Roman" panose="02020603050405020304" pitchFamily="18" charset="0"/>
                <a:cs typeface="Times New Roman" panose="02020603050405020304" pitchFamily="18" charset="0"/>
              </a:rPr>
              <a:t>It can be seen from the figure that the 14-year VGG has only 19 layers, while the 15-year </a:t>
            </a:r>
            <a:r>
              <a:rPr lang="en-US" altLang="zh-CN" sz="2400" b="1" dirty="0" err="1">
                <a:solidFill>
                  <a:srgbClr val="121212"/>
                </a:solidFill>
                <a:latin typeface="Times New Roman" panose="02020603050405020304" pitchFamily="18" charset="0"/>
                <a:cs typeface="Times New Roman" panose="02020603050405020304" pitchFamily="18" charset="0"/>
              </a:rPr>
              <a:t>ResNet</a:t>
            </a:r>
            <a:r>
              <a:rPr lang="en-US" altLang="zh-CN" sz="2400" b="1" dirty="0">
                <a:solidFill>
                  <a:srgbClr val="121212"/>
                </a:solidFill>
                <a:latin typeface="Times New Roman" panose="02020603050405020304" pitchFamily="18" charset="0"/>
                <a:cs typeface="Times New Roman" panose="02020603050405020304" pitchFamily="18" charset="0"/>
              </a:rPr>
              <a:t> has as many as 152 layers. However, </a:t>
            </a:r>
            <a:r>
              <a:rPr lang="en-US" altLang="zh-CN" sz="2400" b="1" dirty="0" err="1">
                <a:solidFill>
                  <a:srgbClr val="121212"/>
                </a:solidFill>
                <a:latin typeface="Times New Roman" panose="02020603050405020304" pitchFamily="18" charset="0"/>
                <a:cs typeface="Times New Roman" panose="02020603050405020304" pitchFamily="18" charset="0"/>
              </a:rPr>
              <a:t>ResNet</a:t>
            </a:r>
            <a:r>
              <a:rPr lang="en-US" altLang="zh-CN" sz="2400" b="1" dirty="0">
                <a:solidFill>
                  <a:srgbClr val="121212"/>
                </a:solidFill>
                <a:latin typeface="Times New Roman" panose="02020603050405020304" pitchFamily="18" charset="0"/>
                <a:cs typeface="Times New Roman" panose="02020603050405020304" pitchFamily="18" charset="0"/>
              </a:rPr>
              <a:t> not only wins by depth, but also has an architectural trick, which is Residual learning.</a:t>
            </a:r>
            <a:endParaRPr lang="zh-CN" altLang="en-US" sz="2400" b="1" dirty="0">
              <a:solidFill>
                <a:srgbClr val="121212"/>
              </a:solidFill>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nvPicPr>
        <p:blipFill>
          <a:blip r:embed="rId2"/>
          <a:stretch>
            <a:fillRect/>
          </a:stretch>
        </p:blipFill>
        <p:spPr>
          <a:xfrm>
            <a:off x="654935" y="981148"/>
            <a:ext cx="3326883" cy="1571552"/>
          </a:xfrm>
          <a:prstGeom prst="rect">
            <a:avLst/>
          </a:prstGeom>
          <a:solidFill>
            <a:srgbClr val="003070"/>
          </a:solidFill>
        </p:spPr>
      </p:pic>
      <p:sp>
        <p:nvSpPr>
          <p:cNvPr id="20" name="AutoShape 4"/>
          <p:cNvSpPr/>
          <p:nvPr/>
        </p:nvSpPr>
        <p:spPr>
          <a:xfrm>
            <a:off x="1123020" y="5600700"/>
            <a:ext cx="2411087" cy="0"/>
          </a:xfrm>
          <a:prstGeom prst="line">
            <a:avLst/>
          </a:prstGeom>
          <a:ln w="12700" cap="flat">
            <a:solidFill>
              <a:srgbClr val="FFFFFF"/>
            </a:solidFill>
            <a:prstDash val="solid"/>
            <a:headEnd type="none" w="sm" len="sm"/>
            <a:tailEnd type="none" w="sm" len="sm"/>
          </a:ln>
        </p:spPr>
      </p:sp>
      <p:sp>
        <p:nvSpPr>
          <p:cNvPr id="21" name="AutoShape 4"/>
          <p:cNvSpPr/>
          <p:nvPr/>
        </p:nvSpPr>
        <p:spPr>
          <a:xfrm>
            <a:off x="1123020" y="6362700"/>
            <a:ext cx="2411087" cy="0"/>
          </a:xfrm>
          <a:prstGeom prst="line">
            <a:avLst/>
          </a:prstGeom>
          <a:ln w="12700" cap="flat">
            <a:solidFill>
              <a:srgbClr val="FFFFFF"/>
            </a:solidFill>
            <a:prstDash val="solid"/>
            <a:headEnd type="none" w="sm" len="sm"/>
            <a:tailEnd type="none" w="sm" len="sm"/>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0"/>
            <a:ext cx="3970426" cy="10287000"/>
            <a:chOff x="0" y="0"/>
            <a:chExt cx="5293901" cy="13716000"/>
          </a:xfrm>
        </p:grpSpPr>
        <p:sp>
          <p:nvSpPr>
            <p:cNvPr id="3" name="AutoShape 3"/>
            <p:cNvSpPr/>
            <p:nvPr/>
          </p:nvSpPr>
          <p:spPr>
            <a:xfrm>
              <a:off x="238247" y="0"/>
              <a:ext cx="4463011" cy="13716000"/>
            </a:xfrm>
            <a:prstGeom prst="rect">
              <a:avLst/>
            </a:prstGeom>
            <a:solidFill>
              <a:srgbClr val="004281"/>
            </a:solidFill>
          </p:spPr>
        </p:sp>
        <p:sp>
          <p:nvSpPr>
            <p:cNvPr id="4" name="AutoShape 4"/>
            <p:cNvSpPr/>
            <p:nvPr/>
          </p:nvSpPr>
          <p:spPr>
            <a:xfrm>
              <a:off x="862360" y="10894125"/>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9672713"/>
              <a:ext cx="3214783" cy="0"/>
            </a:xfrm>
            <a:prstGeom prst="line">
              <a:avLst/>
            </a:prstGeom>
            <a:ln w="12700" cap="flat">
              <a:solidFill>
                <a:srgbClr val="FFFFFF"/>
              </a:solidFill>
              <a:prstDash val="solid"/>
              <a:headEnd type="none" w="sm" len="sm"/>
              <a:tailEnd type="none" w="sm" len="sm"/>
            </a:ln>
          </p:spPr>
        </p:sp>
        <p:grpSp>
          <p:nvGrpSpPr>
            <p:cNvPr id="6" name="Group 6"/>
            <p:cNvGrpSpPr/>
            <p:nvPr/>
          </p:nvGrpSpPr>
          <p:grpSpPr>
            <a:xfrm>
              <a:off x="0" y="8382001"/>
              <a:ext cx="5293901" cy="1459520"/>
              <a:chOff x="0" y="2567313"/>
              <a:chExt cx="9867086" cy="2720340"/>
            </a:xfrm>
          </p:grpSpPr>
          <p:sp>
            <p:nvSpPr>
              <p:cNvPr id="7" name="Freeform 7"/>
              <p:cNvSpPr/>
              <p:nvPr/>
            </p:nvSpPr>
            <p:spPr>
              <a:xfrm>
                <a:off x="0" y="2567313"/>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8" name="Freeform 8"/>
              <p:cNvSpPr/>
              <p:nvPr/>
            </p:nvSpPr>
            <p:spPr>
              <a:xfrm>
                <a:off x="43617" y="3018163"/>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7" name="AutoShape 17"/>
          <p:cNvSpPr/>
          <p:nvPr/>
        </p:nvSpPr>
        <p:spPr>
          <a:xfrm>
            <a:off x="4983268" y="1562100"/>
            <a:ext cx="12228407" cy="0"/>
          </a:xfrm>
          <a:prstGeom prst="line">
            <a:avLst/>
          </a:prstGeom>
          <a:ln w="19050" cap="flat">
            <a:solidFill>
              <a:srgbClr val="003070"/>
            </a:solidFill>
            <a:prstDash val="solid"/>
            <a:headEnd type="none" w="sm" len="sm"/>
            <a:tailEnd type="none" w="sm" len="sm"/>
          </a:ln>
        </p:spPr>
      </p:sp>
      <p:sp>
        <p:nvSpPr>
          <p:cNvPr id="22" name="TextBox 22"/>
          <p:cNvSpPr txBox="1"/>
          <p:nvPr/>
        </p:nvSpPr>
        <p:spPr>
          <a:xfrm>
            <a:off x="745828" y="5723722"/>
            <a:ext cx="3165472" cy="447174"/>
          </a:xfrm>
          <a:prstGeom prst="rect">
            <a:avLst/>
          </a:prstGeom>
        </p:spPr>
        <p:txBody>
          <a:bodyPr lIns="0" tIns="0" rIns="0" bIns="0" rtlCol="0" anchor="t">
            <a:spAutoFit/>
          </a:bodyPr>
          <a:lstStyle/>
          <a:p>
            <a:pPr>
              <a:lnSpc>
                <a:spcPts val="4095"/>
              </a:lnSpc>
            </a:pP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source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of</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dataset</a:t>
            </a:r>
            <a:endParaRPr lang="en-US" altLang="zh-CN" sz="2000" spc="320" dirty="0">
              <a:solidFill>
                <a:schemeClr val="bg1">
                  <a:lumMod val="95000"/>
                </a:schemeClr>
              </a:solidFill>
              <a:latin typeface="Bahnschrift Condensed" panose="020B0502040204020203" pitchFamily="34" charset="0"/>
              <a:ea typeface="思源黑体-粗体 Bold"/>
            </a:endParaRPr>
          </a:p>
        </p:txBody>
      </p:sp>
      <p:sp>
        <p:nvSpPr>
          <p:cNvPr id="23" name="TextBox 23"/>
          <p:cNvSpPr txBox="1"/>
          <p:nvPr/>
        </p:nvSpPr>
        <p:spPr>
          <a:xfrm>
            <a:off x="745828" y="5080450"/>
            <a:ext cx="3165472" cy="346249"/>
          </a:xfrm>
          <a:prstGeom prst="rect">
            <a:avLst/>
          </a:prstGeom>
        </p:spPr>
        <p:txBody>
          <a:bodyPr lIns="0" tIns="0" rIns="0" bIns="0" rtlCol="0" anchor="t">
            <a:spAutoFit/>
          </a:bodyPr>
          <a:lstStyle/>
          <a:p>
            <a:pPr algn="ctr">
              <a:lnSpc>
                <a:spcPts val="2695"/>
              </a:lnSpc>
            </a:pPr>
            <a:r>
              <a:rPr lang="en-US" altLang="zh-CN" sz="2400" spc="320" dirty="0">
                <a:solidFill>
                  <a:schemeClr val="bg1"/>
                </a:solidFill>
                <a:latin typeface="Bahnschrift Condensed" panose="020B0502040204020203" pitchFamily="34" charset="0"/>
                <a:ea typeface="思源黑体-粗体 Bold"/>
              </a:rPr>
              <a:t>Background</a:t>
            </a:r>
            <a:endParaRPr lang="en-US" altLang="zh-CN" sz="2800" spc="210" dirty="0">
              <a:solidFill>
                <a:schemeClr val="bg1"/>
              </a:solidFill>
              <a:ea typeface="思源黑体 Bold"/>
            </a:endParaRPr>
          </a:p>
        </p:txBody>
      </p:sp>
      <p:sp>
        <p:nvSpPr>
          <p:cNvPr id="24" name="TextBox 24"/>
          <p:cNvSpPr txBox="1"/>
          <p:nvPr/>
        </p:nvSpPr>
        <p:spPr>
          <a:xfrm>
            <a:off x="815112" y="6643012"/>
            <a:ext cx="3165472" cy="447174"/>
          </a:xfrm>
          <a:prstGeom prst="rect">
            <a:avLst/>
          </a:prstGeom>
        </p:spPr>
        <p:txBody>
          <a:bodyPr lIns="0" tIns="0" rIns="0" bIns="0" rtlCol="0" anchor="t">
            <a:spAutoFit/>
          </a:bodyPr>
          <a:lstStyle/>
          <a:p>
            <a:pPr>
              <a:lnSpc>
                <a:spcPts val="4095"/>
              </a:lnSpc>
            </a:pPr>
            <a:r>
              <a:rPr lang="en-US" altLang="zh-CN" sz="2000" spc="320" dirty="0">
                <a:latin typeface="Bahnschrift Condensed" panose="020B0502040204020203" pitchFamily="34" charset="0"/>
                <a:ea typeface="思源黑体-粗体 Bold"/>
              </a:rPr>
              <a:t>The model used in study</a:t>
            </a:r>
            <a:endParaRPr lang="en-US" altLang="zh-CN" sz="2000" spc="320" dirty="0">
              <a:latin typeface="Bahnschrift Condensed" panose="020B0502040204020203" pitchFamily="34" charset="0"/>
              <a:ea typeface="思源黑体-粗体 Bold"/>
            </a:endParaRPr>
          </a:p>
        </p:txBody>
      </p:sp>
      <p:sp>
        <p:nvSpPr>
          <p:cNvPr id="25" name="TextBox 25"/>
          <p:cNvSpPr txBox="1"/>
          <p:nvPr/>
        </p:nvSpPr>
        <p:spPr>
          <a:xfrm>
            <a:off x="745828" y="7558701"/>
            <a:ext cx="3165472" cy="441916"/>
          </a:xfrm>
          <a:prstGeom prst="rect">
            <a:avLst/>
          </a:prstGeom>
        </p:spPr>
        <p:txBody>
          <a:bodyPr lIns="0" tIns="0" rIns="0" bIns="0" rtlCol="0" anchor="t">
            <a:spAutoFit/>
          </a:bodyPr>
          <a:lstStyle/>
          <a:p>
            <a:pPr>
              <a:lnSpc>
                <a:spcPts val="4095"/>
              </a:lnSpc>
            </a:pPr>
            <a:r>
              <a:rPr lang="en-US" altLang="zh-CN" spc="320" dirty="0">
                <a:solidFill>
                  <a:schemeClr val="bg1"/>
                </a:solidFill>
                <a:latin typeface="Bahnschrift Condensed" panose="020B0502040204020203" pitchFamily="34" charset="0"/>
                <a:ea typeface="思源黑体-粗体 Bold"/>
              </a:rPr>
              <a:t>Model training and testing</a:t>
            </a:r>
            <a:endParaRPr lang="en-US" altLang="zh-CN" spc="320" dirty="0">
              <a:solidFill>
                <a:schemeClr val="bg1"/>
              </a:solidFill>
              <a:latin typeface="Bahnschrift Condensed" panose="020B0502040204020203" pitchFamily="34" charset="0"/>
              <a:ea typeface="思源黑体-粗体 Bold"/>
            </a:endParaRPr>
          </a:p>
        </p:txBody>
      </p:sp>
      <p:sp>
        <p:nvSpPr>
          <p:cNvPr id="26" name="TextBox 26"/>
          <p:cNvSpPr txBox="1"/>
          <p:nvPr/>
        </p:nvSpPr>
        <p:spPr>
          <a:xfrm>
            <a:off x="745828" y="8474760"/>
            <a:ext cx="3165472" cy="447174"/>
          </a:xfrm>
          <a:prstGeom prst="rect">
            <a:avLst/>
          </a:prstGeom>
        </p:spPr>
        <p:txBody>
          <a:bodyPr lIns="0" tIns="0" rIns="0" bIns="0" rtlCol="0" anchor="t">
            <a:spAutoFit/>
          </a:bodyPr>
          <a:lstStyle/>
          <a:p>
            <a:pPr algn="ctr">
              <a:lnSpc>
                <a:spcPts val="409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32" name="TextBox 32"/>
          <p:cNvSpPr txBox="1"/>
          <p:nvPr/>
        </p:nvSpPr>
        <p:spPr>
          <a:xfrm>
            <a:off x="4983268" y="746443"/>
            <a:ext cx="12228407" cy="53803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3. </a:t>
            </a:r>
            <a:r>
              <a:rPr lang="en-US" sz="3500" b="1" spc="350" dirty="0" err="1">
                <a:solidFill>
                  <a:srgbClr val="003070"/>
                </a:solidFill>
                <a:latin typeface="Times New Roman" panose="02020603050405020304" pitchFamily="18" charset="0"/>
                <a:cs typeface="Times New Roman" panose="02020603050405020304" pitchFamily="18" charset="0"/>
              </a:rPr>
              <a:t>ResNet</a:t>
            </a:r>
            <a:endParaRPr lang="en-US" sz="3500" b="1" spc="350" dirty="0">
              <a:solidFill>
                <a:srgbClr val="003070"/>
              </a:solidFill>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nvPicPr>
        <p:blipFill>
          <a:blip r:embed="rId1"/>
          <a:stretch>
            <a:fillRect/>
          </a:stretch>
        </p:blipFill>
        <p:spPr>
          <a:xfrm>
            <a:off x="654935" y="981148"/>
            <a:ext cx="3326883" cy="1571552"/>
          </a:xfrm>
          <a:prstGeom prst="rect">
            <a:avLst/>
          </a:prstGeom>
          <a:solidFill>
            <a:srgbClr val="003070"/>
          </a:solidFill>
        </p:spPr>
      </p:pic>
      <p:sp>
        <p:nvSpPr>
          <p:cNvPr id="20" name="矩形 19"/>
          <p:cNvSpPr/>
          <p:nvPr/>
        </p:nvSpPr>
        <p:spPr>
          <a:xfrm>
            <a:off x="4983268" y="1734810"/>
            <a:ext cx="3779732" cy="738664"/>
          </a:xfrm>
          <a:prstGeom prst="rect">
            <a:avLst/>
          </a:prstGeom>
          <a:solidFill>
            <a:schemeClr val="tx2"/>
          </a:solidFill>
        </p:spPr>
        <p:txBody>
          <a:bodyPr wrap="square">
            <a:spAutoFit/>
          </a:bodyPr>
          <a:lstStyle/>
          <a:p>
            <a:pPr indent="457200" algn="just">
              <a:lnSpc>
                <a:spcPct val="150000"/>
              </a:lnSpc>
            </a:pPr>
            <a:r>
              <a:rPr lang="en-US" altLang="zh-CN" sz="2800" b="1" dirty="0">
                <a:solidFill>
                  <a:schemeClr val="bg1"/>
                </a:solidFill>
                <a:latin typeface="Times New Roman" panose="02020603050405020304" pitchFamily="18" charset="0"/>
                <a:cs typeface="Times New Roman" panose="02020603050405020304" pitchFamily="18" charset="0"/>
              </a:rPr>
              <a:t>Residual learning</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矩形 20"/>
          <p:cNvSpPr/>
          <p:nvPr/>
        </p:nvSpPr>
        <p:spPr>
          <a:xfrm>
            <a:off x="4729163" y="7254535"/>
            <a:ext cx="12390332" cy="2862322"/>
          </a:xfrm>
          <a:prstGeom prst="rect">
            <a:avLst/>
          </a:prstGeom>
        </p:spPr>
        <p:txBody>
          <a:bodyPr wrap="square">
            <a:spAutoFit/>
          </a:bodyPr>
          <a:lstStyle/>
          <a:p>
            <a:pPr indent="457200" algn="just">
              <a:lnSpc>
                <a:spcPct val="150000"/>
              </a:lnSpc>
            </a:pPr>
            <a:r>
              <a:rPr lang="en-US" altLang="zh-CN" sz="2400" b="1" dirty="0">
                <a:solidFill>
                  <a:srgbClr val="121212"/>
                </a:solidFill>
                <a:latin typeface="Times New Roman" panose="02020603050405020304" pitchFamily="18" charset="0"/>
                <a:cs typeface="Times New Roman" panose="02020603050405020304" pitchFamily="18" charset="0"/>
              </a:rPr>
              <a:t>The reason for this is that residual learning is easier than direct learning from raw features. When the residual is 0, the stacking layer only does the identity mapping at this time, at least the network performance will not be degraded, in fact the residual will not be 0, which will also make the stacking layer learn new features based on the input features , resulting in better performance.</a:t>
            </a:r>
            <a:endParaRPr lang="zh-CN" altLang="en-US" sz="2400" b="1" dirty="0">
              <a:solidFill>
                <a:srgbClr val="121212"/>
              </a:solidFill>
              <a:latin typeface="Times New Roman" panose="02020603050405020304" pitchFamily="18" charset="0"/>
              <a:cs typeface="Times New Roman" panose="02020603050405020304" pitchFamily="18" charset="0"/>
            </a:endParaRP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4484382"/>
            <a:ext cx="4582097" cy="2465551"/>
          </a:xfrm>
          <a:prstGeom prst="rect">
            <a:avLst/>
          </a:prstGeom>
        </p:spPr>
      </p:pic>
      <p:sp>
        <p:nvSpPr>
          <p:cNvPr id="28" name="矩形 27"/>
          <p:cNvSpPr/>
          <p:nvPr/>
        </p:nvSpPr>
        <p:spPr>
          <a:xfrm>
            <a:off x="4810126" y="2658543"/>
            <a:ext cx="12228406" cy="1754326"/>
          </a:xfrm>
          <a:prstGeom prst="rect">
            <a:avLst/>
          </a:prstGeom>
        </p:spPr>
        <p:txBody>
          <a:bodyPr wrap="square">
            <a:spAutoFit/>
          </a:bodyPr>
          <a:lstStyle/>
          <a:p>
            <a:pPr indent="457200" algn="just">
              <a:lnSpc>
                <a:spcPct val="150000"/>
              </a:lnSpc>
            </a:pPr>
            <a:r>
              <a:rPr lang="en-US" altLang="zh-CN" sz="2400" b="1" dirty="0">
                <a:solidFill>
                  <a:srgbClr val="121212"/>
                </a:solidFill>
                <a:latin typeface="Times New Roman" panose="02020603050405020304" pitchFamily="18" charset="0"/>
                <a:cs typeface="Times New Roman" panose="02020603050405020304" pitchFamily="18" charset="0"/>
              </a:rPr>
              <a:t>For a stacked layer structure (several layers stacked), when the input is </a:t>
            </a:r>
            <a:r>
              <a:rPr lang="en-US" altLang="zh-CN" sz="2400" b="1" i="1" dirty="0">
                <a:solidFill>
                  <a:srgbClr val="121212"/>
                </a:solidFill>
                <a:latin typeface="Times New Roman" panose="02020603050405020304" pitchFamily="18" charset="0"/>
                <a:cs typeface="Times New Roman" panose="02020603050405020304" pitchFamily="18" charset="0"/>
              </a:rPr>
              <a:t>x</a:t>
            </a:r>
            <a:r>
              <a:rPr lang="en-US" altLang="zh-CN" sz="2400" b="1" dirty="0">
                <a:solidFill>
                  <a:srgbClr val="121212"/>
                </a:solidFill>
                <a:latin typeface="Times New Roman" panose="02020603050405020304" pitchFamily="18" charset="0"/>
                <a:cs typeface="Times New Roman" panose="02020603050405020304" pitchFamily="18" charset="0"/>
              </a:rPr>
              <a:t>, the learned feature is recorded as </a:t>
            </a:r>
            <a:r>
              <a:rPr lang="en-US" altLang="zh-CN" sz="2400" b="1" i="1" dirty="0">
                <a:solidFill>
                  <a:srgbClr val="121212"/>
                </a:solidFill>
                <a:latin typeface="Times New Roman" panose="02020603050405020304" pitchFamily="18" charset="0"/>
                <a:cs typeface="Times New Roman" panose="02020603050405020304" pitchFamily="18" charset="0"/>
              </a:rPr>
              <a:t>H (x) </a:t>
            </a:r>
            <a:r>
              <a:rPr lang="en-US" altLang="zh-CN" sz="2400" b="1" dirty="0">
                <a:solidFill>
                  <a:srgbClr val="121212"/>
                </a:solidFill>
                <a:latin typeface="Times New Roman" panose="02020603050405020304" pitchFamily="18" charset="0"/>
                <a:cs typeface="Times New Roman" panose="02020603050405020304" pitchFamily="18" charset="0"/>
              </a:rPr>
              <a:t>, and now we hope that it can learn the residual </a:t>
            </a:r>
            <a:r>
              <a:rPr lang="en-US" altLang="zh-CN" sz="2400" b="1" i="1" dirty="0">
                <a:solidFill>
                  <a:srgbClr val="121212"/>
                </a:solidFill>
                <a:latin typeface="Times New Roman" panose="02020603050405020304" pitchFamily="18" charset="0"/>
                <a:cs typeface="Times New Roman" panose="02020603050405020304" pitchFamily="18" charset="0"/>
              </a:rPr>
              <a:t>= H (x)-x </a:t>
            </a:r>
            <a:r>
              <a:rPr lang="en-US" altLang="zh-CN" sz="2400" b="1" dirty="0">
                <a:solidFill>
                  <a:srgbClr val="121212"/>
                </a:solidFill>
                <a:latin typeface="Times New Roman" panose="02020603050405020304" pitchFamily="18" charset="0"/>
                <a:cs typeface="Times New Roman" panose="02020603050405020304" pitchFamily="18" charset="0"/>
              </a:rPr>
              <a:t>, so that the original learned feature is</a:t>
            </a:r>
            <a:r>
              <a:rPr lang="en-US" altLang="zh-CN" sz="2400" b="1" i="1" dirty="0">
                <a:solidFill>
                  <a:srgbClr val="121212"/>
                </a:solidFill>
                <a:latin typeface="Times New Roman" panose="02020603050405020304" pitchFamily="18" charset="0"/>
                <a:cs typeface="Times New Roman" panose="02020603050405020304" pitchFamily="18" charset="0"/>
              </a:rPr>
              <a:t> F (x)+x</a:t>
            </a:r>
            <a:r>
              <a:rPr lang="en-US" altLang="zh-CN" sz="2400" b="1" dirty="0">
                <a:solidFill>
                  <a:srgbClr val="121212"/>
                </a:solidFill>
                <a:latin typeface="Times New Roman" panose="02020603050405020304" pitchFamily="18" charset="0"/>
                <a:cs typeface="Times New Roman" panose="02020603050405020304" pitchFamily="18" charset="0"/>
              </a:rPr>
              <a:t> . </a:t>
            </a:r>
            <a:endParaRPr lang="zh-CN" altLang="en-US" sz="2400" b="1" dirty="0">
              <a:solidFill>
                <a:srgbClr val="121212"/>
              </a:solidFill>
              <a:latin typeface="Times New Roman" panose="02020603050405020304" pitchFamily="18" charset="0"/>
              <a:cs typeface="Times New Roman" panose="02020603050405020304" pitchFamily="18" charset="0"/>
            </a:endParaRPr>
          </a:p>
        </p:txBody>
      </p:sp>
      <p:sp>
        <p:nvSpPr>
          <p:cNvPr id="29" name="AutoShape 4"/>
          <p:cNvSpPr/>
          <p:nvPr/>
        </p:nvSpPr>
        <p:spPr>
          <a:xfrm>
            <a:off x="1123020" y="5600700"/>
            <a:ext cx="2411087" cy="0"/>
          </a:xfrm>
          <a:prstGeom prst="line">
            <a:avLst/>
          </a:prstGeom>
          <a:ln w="12700" cap="flat">
            <a:solidFill>
              <a:srgbClr val="FFFFFF"/>
            </a:solidFill>
            <a:prstDash val="solid"/>
            <a:headEnd type="none" w="sm" len="sm"/>
            <a:tailEnd type="none" w="sm" len="sm"/>
          </a:ln>
        </p:spPr>
      </p:sp>
      <p:sp>
        <p:nvSpPr>
          <p:cNvPr id="30" name="AutoShape 4"/>
          <p:cNvSpPr/>
          <p:nvPr/>
        </p:nvSpPr>
        <p:spPr>
          <a:xfrm>
            <a:off x="1170313" y="6362700"/>
            <a:ext cx="2411087" cy="0"/>
          </a:xfrm>
          <a:prstGeom prst="line">
            <a:avLst/>
          </a:prstGeom>
          <a:ln w="12700" cap="flat">
            <a:solidFill>
              <a:srgbClr val="FFFFFF"/>
            </a:solidFill>
            <a:prstDash val="solid"/>
            <a:headEnd type="none" w="sm" len="sm"/>
            <a:tailEnd type="none" w="sm" len="sm"/>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6250" y="0"/>
            <a:ext cx="3970426" cy="10287000"/>
            <a:chOff x="0" y="0"/>
            <a:chExt cx="5293901" cy="13716000"/>
          </a:xfrm>
        </p:grpSpPr>
        <p:sp>
          <p:nvSpPr>
            <p:cNvPr id="3" name="AutoShape 3"/>
            <p:cNvSpPr/>
            <p:nvPr/>
          </p:nvSpPr>
          <p:spPr>
            <a:xfrm>
              <a:off x="238247" y="0"/>
              <a:ext cx="4463011" cy="13716000"/>
            </a:xfrm>
            <a:prstGeom prst="rect">
              <a:avLst/>
            </a:prstGeom>
            <a:solidFill>
              <a:srgbClr val="004281"/>
            </a:solidFill>
          </p:spPr>
        </p:sp>
        <p:sp>
          <p:nvSpPr>
            <p:cNvPr id="4" name="AutoShape 4"/>
            <p:cNvSpPr/>
            <p:nvPr/>
          </p:nvSpPr>
          <p:spPr>
            <a:xfrm>
              <a:off x="862360" y="10894125"/>
              <a:ext cx="3214783" cy="0"/>
            </a:xfrm>
            <a:prstGeom prst="line">
              <a:avLst/>
            </a:prstGeom>
            <a:ln w="12700" cap="flat">
              <a:solidFill>
                <a:srgbClr val="FFFFFF"/>
              </a:solidFill>
              <a:prstDash val="solid"/>
              <a:headEnd type="none" w="sm" len="sm"/>
              <a:tailEnd type="none" w="sm" len="sm"/>
            </a:ln>
          </p:spPr>
        </p:sp>
        <p:sp>
          <p:nvSpPr>
            <p:cNvPr id="5" name="AutoShape 5"/>
            <p:cNvSpPr/>
            <p:nvPr/>
          </p:nvSpPr>
          <p:spPr>
            <a:xfrm>
              <a:off x="862360" y="9672713"/>
              <a:ext cx="3214783" cy="0"/>
            </a:xfrm>
            <a:prstGeom prst="line">
              <a:avLst/>
            </a:prstGeom>
            <a:ln w="12700" cap="flat">
              <a:solidFill>
                <a:srgbClr val="FFFFFF"/>
              </a:solidFill>
              <a:prstDash val="solid"/>
              <a:headEnd type="none" w="sm" len="sm"/>
              <a:tailEnd type="none" w="sm" len="sm"/>
            </a:ln>
          </p:spPr>
        </p:sp>
        <p:grpSp>
          <p:nvGrpSpPr>
            <p:cNvPr id="6" name="Group 6"/>
            <p:cNvGrpSpPr/>
            <p:nvPr/>
          </p:nvGrpSpPr>
          <p:grpSpPr>
            <a:xfrm>
              <a:off x="0" y="8382001"/>
              <a:ext cx="5293901" cy="1459520"/>
              <a:chOff x="0" y="2567313"/>
              <a:chExt cx="9867086" cy="2720340"/>
            </a:xfrm>
          </p:grpSpPr>
          <p:sp>
            <p:nvSpPr>
              <p:cNvPr id="7" name="Freeform 7"/>
              <p:cNvSpPr/>
              <p:nvPr/>
            </p:nvSpPr>
            <p:spPr>
              <a:xfrm>
                <a:off x="0" y="2567313"/>
                <a:ext cx="450850" cy="450850"/>
              </a:xfrm>
              <a:custGeom>
                <a:avLst/>
                <a:gdLst/>
                <a:ahLst/>
                <a:cxnLst/>
                <a:rect l="l" t="t" r="r" b="b"/>
                <a:pathLst>
                  <a:path w="450850" h="450850">
                    <a:moveTo>
                      <a:pt x="450850" y="450850"/>
                    </a:moveTo>
                    <a:lnTo>
                      <a:pt x="0" y="450850"/>
                    </a:lnTo>
                    <a:lnTo>
                      <a:pt x="450850" y="0"/>
                    </a:lnTo>
                    <a:close/>
                  </a:path>
                </a:pathLst>
              </a:custGeom>
              <a:solidFill>
                <a:srgbClr val="A6A6A6"/>
              </a:solidFill>
            </p:spPr>
          </p:sp>
          <p:sp>
            <p:nvSpPr>
              <p:cNvPr id="8" name="Freeform 8"/>
              <p:cNvSpPr/>
              <p:nvPr/>
            </p:nvSpPr>
            <p:spPr>
              <a:xfrm>
                <a:off x="43617" y="3018163"/>
                <a:ext cx="9823469" cy="2269490"/>
              </a:xfrm>
              <a:custGeom>
                <a:avLst/>
                <a:gdLst/>
                <a:ahLst/>
                <a:cxnLst/>
                <a:rect l="l" t="t" r="r" b="b"/>
                <a:pathLst>
                  <a:path w="9823469" h="2269490">
                    <a:moveTo>
                      <a:pt x="9234188" y="0"/>
                    </a:moveTo>
                    <a:lnTo>
                      <a:pt x="0" y="0"/>
                    </a:lnTo>
                    <a:lnTo>
                      <a:pt x="0" y="2269490"/>
                    </a:lnTo>
                    <a:lnTo>
                      <a:pt x="9234188" y="2269490"/>
                    </a:lnTo>
                    <a:lnTo>
                      <a:pt x="9234188" y="2268220"/>
                    </a:lnTo>
                    <a:lnTo>
                      <a:pt x="9823469" y="1134110"/>
                    </a:lnTo>
                    <a:close/>
                  </a:path>
                </a:pathLst>
              </a:custGeom>
              <a:solidFill>
                <a:srgbClr val="E8E9EF"/>
              </a:solidFill>
            </p:spPr>
          </p:sp>
        </p:grpSp>
      </p:grpSp>
      <p:sp>
        <p:nvSpPr>
          <p:cNvPr id="17" name="AutoShape 17"/>
          <p:cNvSpPr/>
          <p:nvPr/>
        </p:nvSpPr>
        <p:spPr>
          <a:xfrm>
            <a:off x="4983268" y="1562100"/>
            <a:ext cx="12228407" cy="0"/>
          </a:xfrm>
          <a:prstGeom prst="line">
            <a:avLst/>
          </a:prstGeom>
          <a:ln w="19050" cap="flat">
            <a:solidFill>
              <a:srgbClr val="003070"/>
            </a:solidFill>
            <a:prstDash val="solid"/>
            <a:headEnd type="none" w="sm" len="sm"/>
            <a:tailEnd type="none" w="sm" len="sm"/>
          </a:ln>
        </p:spPr>
      </p:sp>
      <p:sp>
        <p:nvSpPr>
          <p:cNvPr id="22" name="TextBox 22"/>
          <p:cNvSpPr txBox="1"/>
          <p:nvPr/>
        </p:nvSpPr>
        <p:spPr>
          <a:xfrm>
            <a:off x="745828" y="5723722"/>
            <a:ext cx="3165472" cy="447174"/>
          </a:xfrm>
          <a:prstGeom prst="rect">
            <a:avLst/>
          </a:prstGeom>
        </p:spPr>
        <p:txBody>
          <a:bodyPr lIns="0" tIns="0" rIns="0" bIns="0" rtlCol="0" anchor="t">
            <a:spAutoFit/>
          </a:bodyPr>
          <a:lstStyle/>
          <a:p>
            <a:pPr>
              <a:lnSpc>
                <a:spcPts val="4095"/>
              </a:lnSpc>
            </a:pP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source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of</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the</a:t>
            </a:r>
            <a:r>
              <a:rPr lang="zh-CN" altLang="en-US" sz="2000" spc="320" dirty="0">
                <a:solidFill>
                  <a:schemeClr val="bg1">
                    <a:lumMod val="95000"/>
                  </a:schemeClr>
                </a:solidFill>
                <a:latin typeface="Bahnschrift Condensed" panose="020B0502040204020203" pitchFamily="34" charset="0"/>
                <a:ea typeface="思源黑体-粗体 Bold"/>
              </a:rPr>
              <a:t> </a:t>
            </a:r>
            <a:r>
              <a:rPr lang="en-US" altLang="zh-CN" sz="2000" spc="320" dirty="0">
                <a:solidFill>
                  <a:schemeClr val="bg1">
                    <a:lumMod val="95000"/>
                  </a:schemeClr>
                </a:solidFill>
                <a:latin typeface="Bahnschrift Condensed" panose="020B0502040204020203" pitchFamily="34" charset="0"/>
                <a:ea typeface="思源黑体-粗体 Bold"/>
              </a:rPr>
              <a:t>dataset</a:t>
            </a:r>
            <a:endParaRPr lang="en-US" altLang="zh-CN" sz="2000" spc="320" dirty="0">
              <a:solidFill>
                <a:schemeClr val="bg1">
                  <a:lumMod val="95000"/>
                </a:schemeClr>
              </a:solidFill>
              <a:latin typeface="Bahnschrift Condensed" panose="020B0502040204020203" pitchFamily="34" charset="0"/>
              <a:ea typeface="思源黑体-粗体 Bold"/>
            </a:endParaRPr>
          </a:p>
        </p:txBody>
      </p:sp>
      <p:sp>
        <p:nvSpPr>
          <p:cNvPr id="23" name="TextBox 23"/>
          <p:cNvSpPr txBox="1"/>
          <p:nvPr/>
        </p:nvSpPr>
        <p:spPr>
          <a:xfrm>
            <a:off x="745828" y="5080450"/>
            <a:ext cx="3165472" cy="346249"/>
          </a:xfrm>
          <a:prstGeom prst="rect">
            <a:avLst/>
          </a:prstGeom>
        </p:spPr>
        <p:txBody>
          <a:bodyPr lIns="0" tIns="0" rIns="0" bIns="0" rtlCol="0" anchor="t">
            <a:spAutoFit/>
          </a:bodyPr>
          <a:lstStyle/>
          <a:p>
            <a:pPr algn="ctr">
              <a:lnSpc>
                <a:spcPts val="2695"/>
              </a:lnSpc>
            </a:pPr>
            <a:r>
              <a:rPr lang="en-US" altLang="zh-CN" sz="2400" spc="320" dirty="0">
                <a:solidFill>
                  <a:schemeClr val="bg1"/>
                </a:solidFill>
                <a:latin typeface="Bahnschrift Condensed" panose="020B0502040204020203" pitchFamily="34" charset="0"/>
                <a:ea typeface="思源黑体-粗体 Bold"/>
              </a:rPr>
              <a:t>Background</a:t>
            </a:r>
            <a:endParaRPr lang="en-US" altLang="zh-CN" sz="2800" spc="210" dirty="0">
              <a:solidFill>
                <a:schemeClr val="bg1"/>
              </a:solidFill>
              <a:ea typeface="思源黑体 Bold"/>
            </a:endParaRPr>
          </a:p>
        </p:txBody>
      </p:sp>
      <p:sp>
        <p:nvSpPr>
          <p:cNvPr id="24" name="TextBox 24"/>
          <p:cNvSpPr txBox="1"/>
          <p:nvPr/>
        </p:nvSpPr>
        <p:spPr>
          <a:xfrm>
            <a:off x="815112" y="6643012"/>
            <a:ext cx="3165472" cy="447174"/>
          </a:xfrm>
          <a:prstGeom prst="rect">
            <a:avLst/>
          </a:prstGeom>
        </p:spPr>
        <p:txBody>
          <a:bodyPr lIns="0" tIns="0" rIns="0" bIns="0" rtlCol="0" anchor="t">
            <a:spAutoFit/>
          </a:bodyPr>
          <a:lstStyle/>
          <a:p>
            <a:pPr>
              <a:lnSpc>
                <a:spcPts val="4095"/>
              </a:lnSpc>
            </a:pPr>
            <a:r>
              <a:rPr lang="en-US" altLang="zh-CN" sz="2000" spc="320" dirty="0">
                <a:latin typeface="Bahnschrift Condensed" panose="020B0502040204020203" pitchFamily="34" charset="0"/>
                <a:ea typeface="思源黑体-粗体 Bold"/>
              </a:rPr>
              <a:t>The model used in study</a:t>
            </a:r>
            <a:endParaRPr lang="en-US" altLang="zh-CN" sz="2000" spc="320" dirty="0">
              <a:latin typeface="Bahnschrift Condensed" panose="020B0502040204020203" pitchFamily="34" charset="0"/>
              <a:ea typeface="思源黑体-粗体 Bold"/>
            </a:endParaRPr>
          </a:p>
        </p:txBody>
      </p:sp>
      <p:sp>
        <p:nvSpPr>
          <p:cNvPr id="25" name="TextBox 25"/>
          <p:cNvSpPr txBox="1"/>
          <p:nvPr/>
        </p:nvSpPr>
        <p:spPr>
          <a:xfrm>
            <a:off x="745828" y="7558701"/>
            <a:ext cx="3165472" cy="441916"/>
          </a:xfrm>
          <a:prstGeom prst="rect">
            <a:avLst/>
          </a:prstGeom>
        </p:spPr>
        <p:txBody>
          <a:bodyPr lIns="0" tIns="0" rIns="0" bIns="0" rtlCol="0" anchor="t">
            <a:spAutoFit/>
          </a:bodyPr>
          <a:lstStyle/>
          <a:p>
            <a:pPr>
              <a:lnSpc>
                <a:spcPts val="4095"/>
              </a:lnSpc>
            </a:pPr>
            <a:r>
              <a:rPr lang="en-US" altLang="zh-CN" spc="320" dirty="0">
                <a:solidFill>
                  <a:schemeClr val="bg1"/>
                </a:solidFill>
                <a:latin typeface="Bahnschrift Condensed" panose="020B0502040204020203" pitchFamily="34" charset="0"/>
                <a:ea typeface="思源黑体-粗体 Bold"/>
              </a:rPr>
              <a:t>Model training and testing</a:t>
            </a:r>
            <a:endParaRPr lang="en-US" altLang="zh-CN" spc="320" dirty="0">
              <a:solidFill>
                <a:schemeClr val="bg1"/>
              </a:solidFill>
              <a:latin typeface="Bahnschrift Condensed" panose="020B0502040204020203" pitchFamily="34" charset="0"/>
              <a:ea typeface="思源黑体-粗体 Bold"/>
            </a:endParaRPr>
          </a:p>
        </p:txBody>
      </p:sp>
      <p:sp>
        <p:nvSpPr>
          <p:cNvPr id="26" name="TextBox 26"/>
          <p:cNvSpPr txBox="1"/>
          <p:nvPr/>
        </p:nvSpPr>
        <p:spPr>
          <a:xfrm>
            <a:off x="745828" y="8474760"/>
            <a:ext cx="3165472" cy="447174"/>
          </a:xfrm>
          <a:prstGeom prst="rect">
            <a:avLst/>
          </a:prstGeom>
        </p:spPr>
        <p:txBody>
          <a:bodyPr lIns="0" tIns="0" rIns="0" bIns="0" rtlCol="0" anchor="t">
            <a:spAutoFit/>
          </a:bodyPr>
          <a:lstStyle/>
          <a:p>
            <a:pPr algn="ctr">
              <a:lnSpc>
                <a:spcPts val="4095"/>
              </a:lnSpc>
            </a:pPr>
            <a:r>
              <a:rPr lang="en-US" altLang="zh-CN" sz="2000" spc="320" dirty="0">
                <a:solidFill>
                  <a:schemeClr val="bg1"/>
                </a:solidFill>
                <a:latin typeface="Bahnschrift Condensed" panose="020B0502040204020203" pitchFamily="34" charset="0"/>
                <a:ea typeface="思源黑体-粗体 Bold"/>
              </a:rPr>
              <a:t>Summary and Prospect</a:t>
            </a:r>
            <a:endParaRPr lang="en-US" altLang="zh-CN" sz="2000" spc="320" dirty="0">
              <a:solidFill>
                <a:schemeClr val="bg1"/>
              </a:solidFill>
              <a:latin typeface="Bahnschrift Condensed" panose="020B0502040204020203" pitchFamily="34" charset="0"/>
              <a:ea typeface="思源黑体-粗体 Bold"/>
            </a:endParaRPr>
          </a:p>
        </p:txBody>
      </p:sp>
      <p:sp>
        <p:nvSpPr>
          <p:cNvPr id="32" name="TextBox 32"/>
          <p:cNvSpPr txBox="1"/>
          <p:nvPr/>
        </p:nvSpPr>
        <p:spPr>
          <a:xfrm>
            <a:off x="4983268" y="746443"/>
            <a:ext cx="12228407" cy="538032"/>
          </a:xfrm>
          <a:prstGeom prst="rect">
            <a:avLst/>
          </a:prstGeom>
        </p:spPr>
        <p:txBody>
          <a:bodyPr lIns="0" tIns="0" rIns="0" bIns="0" rtlCol="0" anchor="t">
            <a:spAutoFit/>
          </a:bodyPr>
          <a:lstStyle/>
          <a:p>
            <a:pPr>
              <a:lnSpc>
                <a:spcPts val="4480"/>
              </a:lnSpc>
              <a:spcBef>
                <a:spcPct val="0"/>
              </a:spcBef>
            </a:pPr>
            <a:r>
              <a:rPr lang="en-US" sz="3500" b="1" spc="350" dirty="0">
                <a:solidFill>
                  <a:srgbClr val="003070"/>
                </a:solidFill>
                <a:latin typeface="Times New Roman" panose="02020603050405020304" pitchFamily="18" charset="0"/>
                <a:cs typeface="Times New Roman" panose="02020603050405020304" pitchFamily="18" charset="0"/>
              </a:rPr>
              <a:t>3. </a:t>
            </a:r>
            <a:r>
              <a:rPr lang="en-US" sz="3500" b="1" spc="350" dirty="0" err="1">
                <a:solidFill>
                  <a:srgbClr val="003070"/>
                </a:solidFill>
                <a:latin typeface="Times New Roman" panose="02020603050405020304" pitchFamily="18" charset="0"/>
                <a:cs typeface="Times New Roman" panose="02020603050405020304" pitchFamily="18" charset="0"/>
              </a:rPr>
              <a:t>ResNet</a:t>
            </a:r>
            <a:endParaRPr lang="en-US" sz="3500" b="1" spc="350" dirty="0">
              <a:solidFill>
                <a:srgbClr val="003070"/>
              </a:solidFill>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nvPicPr>
        <p:blipFill>
          <a:blip r:embed="rId1"/>
          <a:stretch>
            <a:fillRect/>
          </a:stretch>
        </p:blipFill>
        <p:spPr>
          <a:xfrm>
            <a:off x="654935" y="981148"/>
            <a:ext cx="3326883" cy="1571552"/>
          </a:xfrm>
          <a:prstGeom prst="rect">
            <a:avLst/>
          </a:prstGeom>
          <a:solidFill>
            <a:srgbClr val="003070"/>
          </a:solidFill>
        </p:spPr>
      </p:pic>
      <p:sp>
        <p:nvSpPr>
          <p:cNvPr id="29" name="矩形 28"/>
          <p:cNvSpPr/>
          <p:nvPr/>
        </p:nvSpPr>
        <p:spPr>
          <a:xfrm>
            <a:off x="4983268" y="1734810"/>
            <a:ext cx="3932132" cy="738664"/>
          </a:xfrm>
          <a:prstGeom prst="rect">
            <a:avLst/>
          </a:prstGeom>
          <a:solidFill>
            <a:schemeClr val="tx2"/>
          </a:solidFill>
        </p:spPr>
        <p:txBody>
          <a:bodyPr wrap="square">
            <a:spAutoFit/>
          </a:bodyPr>
          <a:lstStyle/>
          <a:p>
            <a:pPr indent="457200" algn="just">
              <a:lnSpc>
                <a:spcPct val="150000"/>
              </a:lnSpc>
            </a:pPr>
            <a:r>
              <a:rPr lang="en-US" altLang="zh-CN" sz="2800" b="1" dirty="0">
                <a:solidFill>
                  <a:schemeClr val="bg1"/>
                </a:solidFill>
                <a:latin typeface="Times New Roman" panose="02020603050405020304" pitchFamily="18" charset="0"/>
                <a:cs typeface="Times New Roman" panose="02020603050405020304" pitchFamily="18" charset="0"/>
              </a:rPr>
              <a:t>Network structure</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30" name="矩形 29"/>
          <p:cNvSpPr/>
          <p:nvPr/>
        </p:nvSpPr>
        <p:spPr>
          <a:xfrm>
            <a:off x="4800599" y="2596514"/>
            <a:ext cx="12411075" cy="1200329"/>
          </a:xfrm>
          <a:prstGeom prst="rect">
            <a:avLst/>
          </a:prstGeom>
        </p:spPr>
        <p:txBody>
          <a:bodyPr wrap="square">
            <a:spAutoFit/>
          </a:bodyPr>
          <a:lstStyle/>
          <a:p>
            <a:pPr indent="457200" algn="just">
              <a:lnSpc>
                <a:spcPct val="150000"/>
              </a:lnSpc>
            </a:pPr>
            <a:r>
              <a:rPr lang="en-US" altLang="zh-CN" sz="2400" b="1" dirty="0">
                <a:solidFill>
                  <a:srgbClr val="121212"/>
                </a:solidFill>
                <a:latin typeface="Times New Roman" panose="02020603050405020304" pitchFamily="18" charset="0"/>
                <a:cs typeface="Times New Roman" panose="02020603050405020304" pitchFamily="18" charset="0"/>
              </a:rPr>
              <a:t>The </a:t>
            </a:r>
            <a:r>
              <a:rPr lang="en-US" altLang="zh-CN" sz="2400" b="1" dirty="0" err="1">
                <a:solidFill>
                  <a:srgbClr val="121212"/>
                </a:solidFill>
                <a:latin typeface="Times New Roman" panose="02020603050405020304" pitchFamily="18" charset="0"/>
                <a:cs typeface="Times New Roman" panose="02020603050405020304" pitchFamily="18" charset="0"/>
              </a:rPr>
              <a:t>ResNet</a:t>
            </a:r>
            <a:r>
              <a:rPr lang="en-US" altLang="zh-CN" sz="2400" b="1" dirty="0">
                <a:solidFill>
                  <a:srgbClr val="121212"/>
                </a:solidFill>
                <a:latin typeface="Times New Roman" panose="02020603050405020304" pitchFamily="18" charset="0"/>
                <a:cs typeface="Times New Roman" panose="02020603050405020304" pitchFamily="18" charset="0"/>
              </a:rPr>
              <a:t> network refers to the VGG19 network, modified it on the basis, and added a residual unit through a short-circuit mechanism.</a:t>
            </a:r>
            <a:endParaRPr lang="zh-CN" altLang="en-US" sz="2400" b="1" dirty="0">
              <a:solidFill>
                <a:srgbClr val="121212"/>
              </a:solidFill>
              <a:latin typeface="Times New Roman" panose="02020603050405020304" pitchFamily="18" charset="0"/>
              <a:cs typeface="Times New Roman" panose="02020603050405020304" pitchFamily="18" charset="0"/>
            </a:endParaRPr>
          </a:p>
        </p:txBody>
      </p:sp>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439" y="3796843"/>
            <a:ext cx="2765158" cy="6349841"/>
          </a:xfrm>
          <a:prstGeom prst="rect">
            <a:avLst/>
          </a:prstGeom>
        </p:spPr>
      </p:pic>
      <p:sp>
        <p:nvSpPr>
          <p:cNvPr id="33" name="矩形 32"/>
          <p:cNvSpPr/>
          <p:nvPr/>
        </p:nvSpPr>
        <p:spPr>
          <a:xfrm>
            <a:off x="10408921" y="5404022"/>
            <a:ext cx="6772273" cy="2308324"/>
          </a:xfrm>
          <a:prstGeom prst="rect">
            <a:avLst/>
          </a:prstGeom>
        </p:spPr>
        <p:txBody>
          <a:bodyPr wrap="square">
            <a:spAutoFit/>
          </a:bodyPr>
          <a:lstStyle/>
          <a:p>
            <a:pPr indent="457200" algn="just">
              <a:lnSpc>
                <a:spcPct val="150000"/>
              </a:lnSpc>
            </a:pPr>
            <a:r>
              <a:rPr lang="zh-CN" altLang="en-US" sz="2400" b="1" dirty="0">
                <a:solidFill>
                  <a:srgbClr val="121212"/>
                </a:solidFill>
                <a:latin typeface="Times New Roman" panose="02020603050405020304" pitchFamily="18" charset="0"/>
                <a:cs typeface="Times New Roman" panose="02020603050405020304" pitchFamily="18" charset="0"/>
              </a:rPr>
              <a:t>The change is mainly reflected in the fact that ResNet directly uses the convolution of stride=2 for downsampling, and replaces the fully connected layer with the global average pool layer.</a:t>
            </a:r>
            <a:endParaRPr lang="zh-CN" altLang="en-US" sz="2400" b="1" dirty="0">
              <a:solidFill>
                <a:srgbClr val="121212"/>
              </a:solidFill>
              <a:latin typeface="Times New Roman" panose="02020603050405020304" pitchFamily="18" charset="0"/>
              <a:cs typeface="Times New Roman" panose="02020603050405020304" pitchFamily="18" charset="0"/>
            </a:endParaRPr>
          </a:p>
        </p:txBody>
      </p:sp>
      <p:sp>
        <p:nvSpPr>
          <p:cNvPr id="34" name="AutoShape 4"/>
          <p:cNvSpPr/>
          <p:nvPr/>
        </p:nvSpPr>
        <p:spPr>
          <a:xfrm>
            <a:off x="1123020" y="5600700"/>
            <a:ext cx="2411087" cy="0"/>
          </a:xfrm>
          <a:prstGeom prst="line">
            <a:avLst/>
          </a:prstGeom>
          <a:ln w="12700" cap="flat">
            <a:solidFill>
              <a:srgbClr val="FFFFFF"/>
            </a:solidFill>
            <a:prstDash val="solid"/>
            <a:headEnd type="none" w="sm" len="sm"/>
            <a:tailEnd type="none" w="sm" len="sm"/>
          </a:ln>
        </p:spPr>
      </p:sp>
      <p:sp>
        <p:nvSpPr>
          <p:cNvPr id="35" name="AutoShape 4"/>
          <p:cNvSpPr/>
          <p:nvPr/>
        </p:nvSpPr>
        <p:spPr>
          <a:xfrm>
            <a:off x="1123020" y="6362700"/>
            <a:ext cx="2411087" cy="0"/>
          </a:xfrm>
          <a:prstGeom prst="line">
            <a:avLst/>
          </a:prstGeom>
          <a:ln w="12700" cap="flat">
            <a:solidFill>
              <a:srgbClr val="FFFFFF"/>
            </a:solidFill>
            <a:prstDash val="solid"/>
            <a:headEnd type="none" w="sm" len="sm"/>
            <a:tailEnd type="none" w="sm" len="sm"/>
          </a:ln>
        </p:spPr>
      </p:sp>
    </p:spTree>
  </p:cSld>
  <p:clrMapOvr>
    <a:masterClrMapping/>
  </p:clrMapOvr>
</p:sld>
</file>

<file path=ppt/tags/tag1.xml><?xml version="1.0" encoding="utf-8"?>
<p:tagLst xmlns:p="http://schemas.openxmlformats.org/presentationml/2006/main">
  <p:tag name="KSO_WM_UNIT_TABLE_BEAUTIFY" val="smartTable{baad113c-7f79-4f8b-b473-e1d501bc36d6}"/>
</p:tagLst>
</file>

<file path=ppt/tags/tag2.xml><?xml version="1.0" encoding="utf-8"?>
<p:tagLst xmlns:p="http://schemas.openxmlformats.org/presentationml/2006/main">
  <p:tag name="COMMONDATA" val="eyJoZGlkIjoiYTEzMTYwZjU1YjhiYmIwOGFhNTViODUwMTk1NGIzNGU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7067</Words>
  <Application>WPS 演示</Application>
  <PresentationFormat>自定义</PresentationFormat>
  <Paragraphs>314</Paragraphs>
  <Slides>18</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18</vt:i4>
      </vt:variant>
    </vt:vector>
  </HeadingPairs>
  <TitlesOfParts>
    <vt:vector size="36" baseType="lpstr">
      <vt:lpstr>Arial</vt:lpstr>
      <vt:lpstr>宋体</vt:lpstr>
      <vt:lpstr>Wingdings</vt:lpstr>
      <vt:lpstr>Times New Roman</vt:lpstr>
      <vt:lpstr>思源黑体-粗体 Bold</vt:lpstr>
      <vt:lpstr>黑体</vt:lpstr>
      <vt:lpstr>思源黑体</vt:lpstr>
      <vt:lpstr>Aharoni CLM Bold</vt:lpstr>
      <vt:lpstr>Bahnschrift Condensed</vt:lpstr>
      <vt:lpstr>思源黑体 Bold</vt:lpstr>
      <vt:lpstr>Arial Rounded MT Bold</vt:lpstr>
      <vt:lpstr>Aharoni CLM Bold</vt:lpstr>
      <vt:lpstr>仿宋</vt:lpstr>
      <vt:lpstr>思源黑体</vt:lpstr>
      <vt:lpstr>Calibri</vt:lpstr>
      <vt:lpstr>微软雅黑</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En prison</cp:lastModifiedBy>
  <cp:revision>15</cp:revision>
  <dcterms:created xsi:type="dcterms:W3CDTF">2022-08-24T16:16:00Z</dcterms:created>
  <dcterms:modified xsi:type="dcterms:W3CDTF">2022-08-25T09:21:19Z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1620A07E61CA1B84674406633732089A</vt:lpwstr>
  </property>
  <property fmtid="{D5CDD505-2E9C-101B-9397-08002B2CF9AE}" pid="3" name="KSOProductBuildVer">
    <vt:lpwstr>2052-11.1.0.12353</vt:lpwstr>
  </property>
</Properties>
</file>